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9" r:id="rId2"/>
    <p:sldId id="257" r:id="rId3"/>
    <p:sldId id="260" r:id="rId4"/>
    <p:sldId id="261" r:id="rId5"/>
    <p:sldId id="262" r:id="rId6"/>
    <p:sldId id="26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28" d="100"/>
          <a:sy n="128" d="100"/>
        </p:scale>
        <p:origin x="14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CB53B-F7C7-4533-8ACB-D8784071609E}" type="datetimeFigureOut">
              <a:rPr lang="en-GB" smtClean="0"/>
              <a:t>16/04/2019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56F26-7E5A-44FB-8250-476C0A21F150}" type="slidenum">
              <a:rPr lang="en-GB" smtClean="0"/>
              <a:t>‹#›</a:t>
            </a:fld>
            <a:endParaRPr lang="en-GB"/>
          </a:p>
        </p:txBody>
      </p:sp>
    </p:spTree>
    <p:extLst>
      <p:ext uri="{BB962C8B-B14F-4D97-AF65-F5344CB8AC3E}">
        <p14:creationId xmlns:p14="http://schemas.microsoft.com/office/powerpoint/2010/main" val="254379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470025"/>
          </a:xfrm>
        </p:spPr>
        <p:txBody>
          <a:bodyPr/>
          <a:lstStyle>
            <a:lvl1pPr algn="ctr">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D02B5F-62D4-4AD1-83C7-42B62BC84AA6}"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234616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1"/>
            <a:ext cx="6275040" cy="39890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D02B5F-62D4-4AD1-83C7-42B62BC84AA6}"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1811973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20889"/>
            <a:ext cx="2057400" cy="316835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1520" y="274639"/>
            <a:ext cx="6225480" cy="5386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DD02B5F-62D4-4AD1-83C7-42B62BC84AA6}"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32237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D02B5F-62D4-4AD1-83C7-42B62BC84AA6}"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187654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37099"/>
            <a:ext cx="7772400" cy="1362075"/>
          </a:xfrm>
        </p:spPr>
        <p:txBody>
          <a:bodyPr anchor="t"/>
          <a:lstStyle>
            <a:lvl1pPr algn="l">
              <a:defRPr sz="4000" b="1" cap="none" baseline="0"/>
            </a:lvl1pPr>
          </a:lstStyle>
          <a:p>
            <a:r>
              <a:rPr lang="en-US"/>
              <a:t>Click to edit Master title style</a:t>
            </a:r>
            <a:endParaRPr lang="en-GB" dirty="0"/>
          </a:p>
        </p:txBody>
      </p:sp>
      <p:sp>
        <p:nvSpPr>
          <p:cNvPr id="3" name="Text Placeholder 2"/>
          <p:cNvSpPr>
            <a:spLocks noGrp="1"/>
          </p:cNvSpPr>
          <p:nvPr>
            <p:ph type="body" idx="1"/>
          </p:nvPr>
        </p:nvSpPr>
        <p:spPr>
          <a:xfrm>
            <a:off x="722313" y="2636912"/>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D02B5F-62D4-4AD1-83C7-42B62BC84AA6}"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102458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0610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0610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DD02B5F-62D4-4AD1-83C7-42B62BC84AA6}"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15718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628800"/>
            <a:ext cx="4040188" cy="54607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628799"/>
            <a:ext cx="4041775" cy="546075"/>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D02B5F-62D4-4AD1-83C7-42B62BC84AA6}" type="datetimeFigureOut">
              <a:rPr lang="en-GB" smtClean="0"/>
              <a:t>16/04/2019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348747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DD02B5F-62D4-4AD1-83C7-42B62BC84AA6}" type="datetimeFigureOut">
              <a:rPr lang="en-GB" smtClean="0"/>
              <a:t>16/04/2019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141244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02B5F-62D4-4AD1-83C7-42B62BC84AA6}" type="datetimeFigureOut">
              <a:rPr lang="en-GB" smtClean="0"/>
              <a:t>16/04/2019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2431080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484784"/>
            <a:ext cx="5111750" cy="41511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1"/>
            <a:ext cx="3008313" cy="4226147"/>
          </a:xfrm>
        </p:spPr>
        <p:txBody>
          <a:bodyPr/>
          <a:lstStyle>
            <a:lvl1pPr marL="0" indent="0">
              <a:buNone/>
              <a:defRPr sz="1400">
                <a:latin typeface="Gill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D02B5F-62D4-4AD1-83C7-42B62BC84AA6}"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290687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4653136"/>
            <a:ext cx="6336704"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95536" y="548680"/>
            <a:ext cx="6336704" cy="40324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395536" y="5219874"/>
            <a:ext cx="6336704" cy="65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D02B5F-62D4-4AD1-83C7-42B62BC84AA6}"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F14E9-0C66-4FF2-A44A-8B7EB1184BB2}" type="slidenum">
              <a:rPr lang="en-GB" smtClean="0"/>
              <a:t>‹#›</a:t>
            </a:fld>
            <a:endParaRPr lang="en-GB"/>
          </a:p>
        </p:txBody>
      </p:sp>
    </p:spTree>
    <p:extLst>
      <p:ext uri="{BB962C8B-B14F-4D97-AF65-F5344CB8AC3E}">
        <p14:creationId xmlns:p14="http://schemas.microsoft.com/office/powerpoint/2010/main" val="242370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75040" cy="1282154"/>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1"/>
            <a:ext cx="8229600" cy="39890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251520" y="6453336"/>
            <a:ext cx="2133600" cy="293117"/>
          </a:xfrm>
          <a:prstGeom prst="rect">
            <a:avLst/>
          </a:prstGeom>
        </p:spPr>
        <p:txBody>
          <a:bodyPr vert="horz" lIns="91440" tIns="45720" rIns="91440" bIns="45720" rtlCol="0" anchor="ctr"/>
          <a:lstStyle>
            <a:lvl1pPr algn="l">
              <a:defRPr sz="1200">
                <a:solidFill>
                  <a:srgbClr val="00874B"/>
                </a:solidFill>
                <a:latin typeface="Gill Sans"/>
              </a:defRPr>
            </a:lvl1pPr>
          </a:lstStyle>
          <a:p>
            <a:fld id="{8DD02B5F-62D4-4AD1-83C7-42B62BC84AA6}" type="datetimeFigureOut">
              <a:rPr lang="en-GB" smtClean="0"/>
              <a:pPr/>
              <a:t>16/04/2019</a:t>
            </a:fld>
            <a:endParaRPr lang="en-GB" dirty="0"/>
          </a:p>
        </p:txBody>
      </p:sp>
      <p:sp>
        <p:nvSpPr>
          <p:cNvPr id="5" name="Footer Placeholder 4"/>
          <p:cNvSpPr>
            <a:spLocks noGrp="1"/>
          </p:cNvSpPr>
          <p:nvPr>
            <p:ph type="ftr" sz="quarter" idx="3"/>
          </p:nvPr>
        </p:nvSpPr>
        <p:spPr>
          <a:xfrm>
            <a:off x="2483768" y="6356350"/>
            <a:ext cx="3536032" cy="365125"/>
          </a:xfrm>
          <a:prstGeom prst="rect">
            <a:avLst/>
          </a:prstGeom>
        </p:spPr>
        <p:txBody>
          <a:bodyPr vert="horz" lIns="91440" tIns="45720" rIns="91440" bIns="45720" rtlCol="0" anchor="ctr"/>
          <a:lstStyle>
            <a:lvl1pPr algn="ctr">
              <a:defRPr sz="1200">
                <a:solidFill>
                  <a:srgbClr val="00874B"/>
                </a:solidFill>
                <a:latin typeface="Gill Sans"/>
              </a:defRPr>
            </a:lvl1pPr>
          </a:lstStyle>
          <a:p>
            <a:endParaRPr lang="en-GB" dirty="0"/>
          </a:p>
        </p:txBody>
      </p:sp>
      <p:sp>
        <p:nvSpPr>
          <p:cNvPr id="6" name="Slide Number Placeholder 5"/>
          <p:cNvSpPr>
            <a:spLocks noGrp="1"/>
          </p:cNvSpPr>
          <p:nvPr>
            <p:ph type="sldNum" sz="quarter" idx="4"/>
          </p:nvPr>
        </p:nvSpPr>
        <p:spPr>
          <a:xfrm>
            <a:off x="8172400" y="5877272"/>
            <a:ext cx="909464" cy="365125"/>
          </a:xfrm>
          <a:prstGeom prst="rect">
            <a:avLst/>
          </a:prstGeom>
        </p:spPr>
        <p:txBody>
          <a:bodyPr vert="horz" lIns="91440" tIns="45720" rIns="91440" bIns="45720" rtlCol="0" anchor="ctr"/>
          <a:lstStyle>
            <a:lvl1pPr algn="r">
              <a:defRPr sz="1200">
                <a:solidFill>
                  <a:schemeClr val="bg1"/>
                </a:solidFill>
                <a:latin typeface="Gill Sans"/>
              </a:defRPr>
            </a:lvl1pPr>
          </a:lstStyle>
          <a:p>
            <a:fld id="{E9DF14E9-0C66-4FF2-A44A-8B7EB1184BB2}" type="slidenum">
              <a:rPr lang="en-GB" smtClean="0"/>
              <a:pPr/>
              <a:t>‹#›</a:t>
            </a:fld>
            <a:endParaRPr lang="en-GB" dirty="0"/>
          </a:p>
        </p:txBody>
      </p:sp>
    </p:spTree>
    <p:extLst>
      <p:ext uri="{BB962C8B-B14F-4D97-AF65-F5344CB8AC3E}">
        <p14:creationId xmlns:p14="http://schemas.microsoft.com/office/powerpoint/2010/main" val="3349948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lang="en-US" sz="4400" kern="1200" dirty="0" smtClean="0">
          <a:solidFill>
            <a:srgbClr val="00874B"/>
          </a:solidFill>
          <a:latin typeface="Gill Sans"/>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 Sans"/>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l Sans"/>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AAA08E7-E7EE-4343-80FF-80EBE9A58686}"/>
              </a:ext>
            </a:extLst>
          </p:cNvPr>
          <p:cNvSpPr txBox="1">
            <a:spLocks/>
          </p:cNvSpPr>
          <p:nvPr/>
        </p:nvSpPr>
        <p:spPr>
          <a:xfrm>
            <a:off x="4322495" y="2991251"/>
            <a:ext cx="3873219" cy="29809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Gill Sans"/>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Gill Sans"/>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Gill Sans"/>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Gill Sans"/>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Gill Sans"/>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000" dirty="0">
                <a:solidFill>
                  <a:schemeClr val="bg1"/>
                </a:solidFill>
              </a:rPr>
              <a:t>How did you feel after?</a:t>
            </a:r>
          </a:p>
          <a:p>
            <a:pPr marL="342900" indent="-342900" algn="l">
              <a:buFont typeface="Arial" panose="020B0604020202020204" pitchFamily="34" charset="0"/>
              <a:buChar char="•"/>
            </a:pPr>
            <a:endParaRPr lang="en-GB" sz="2000" dirty="0">
              <a:solidFill>
                <a:schemeClr val="bg1"/>
              </a:solidFill>
              <a:latin typeface="+mj-lt"/>
            </a:endParaRPr>
          </a:p>
          <a:p>
            <a:pPr marL="342900" indent="-342900" algn="l">
              <a:buFont typeface="Arial" panose="020B0604020202020204" pitchFamily="34" charset="0"/>
              <a:buChar char="•"/>
            </a:pPr>
            <a:r>
              <a:rPr lang="en-GB" sz="2000" dirty="0">
                <a:solidFill>
                  <a:schemeClr val="bg1"/>
                </a:solidFill>
                <a:latin typeface="+mj-lt"/>
              </a:rPr>
              <a:t>How do you think it made </a:t>
            </a:r>
            <a:br>
              <a:rPr lang="en-GB" sz="2000" dirty="0">
                <a:solidFill>
                  <a:schemeClr val="bg1"/>
                </a:solidFill>
                <a:latin typeface="+mj-lt"/>
              </a:rPr>
            </a:br>
            <a:r>
              <a:rPr lang="en-GB" sz="2000" dirty="0">
                <a:solidFill>
                  <a:schemeClr val="bg1"/>
                </a:solidFill>
                <a:latin typeface="+mj-lt"/>
              </a:rPr>
              <a:t>them feel?</a:t>
            </a:r>
          </a:p>
          <a:p>
            <a:pPr marL="457200" indent="-457200" algn="l">
              <a:buFont typeface="Arial" panose="020B0604020202020204" pitchFamily="34" charset="0"/>
              <a:buChar char="•"/>
            </a:pPr>
            <a:endParaRPr lang="en-GB" sz="2000" dirty="0">
              <a:solidFill>
                <a:schemeClr val="bg1"/>
              </a:solidFill>
              <a:latin typeface="Kristen ITC" panose="03050502040202030202" pitchFamily="66" charset="0"/>
            </a:endParaRPr>
          </a:p>
          <a:p>
            <a:pPr marL="342900" indent="-342900" algn="l">
              <a:buFont typeface="Arial" panose="020B0604020202020204" pitchFamily="34" charset="0"/>
              <a:buChar char="•"/>
            </a:pPr>
            <a:r>
              <a:rPr lang="en-GB" sz="2000" dirty="0">
                <a:solidFill>
                  <a:schemeClr val="bg1"/>
                </a:solidFill>
                <a:latin typeface="+mj-lt"/>
              </a:rPr>
              <a:t>When might you need help?</a:t>
            </a:r>
          </a:p>
          <a:p>
            <a:pPr algn="l">
              <a:spcBef>
                <a:spcPct val="0"/>
              </a:spcBef>
            </a:pPr>
            <a:endParaRPr lang="en-GB" altLang="en-US" sz="2000" dirty="0">
              <a:solidFill>
                <a:srgbClr val="4A4A49"/>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C899653C-3BD4-6849-BB29-36D98F0AD94F}"/>
              </a:ext>
            </a:extLst>
          </p:cNvPr>
          <p:cNvSpPr/>
          <p:nvPr/>
        </p:nvSpPr>
        <p:spPr>
          <a:xfrm>
            <a:off x="1115616" y="906990"/>
            <a:ext cx="7488832" cy="1689036"/>
          </a:xfrm>
          <a:prstGeom prst="rect">
            <a:avLst/>
          </a:prstGeom>
          <a:solidFill>
            <a:srgbClr val="EFF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FF3D4"/>
              </a:solidFill>
              <a:effectLst/>
              <a:uLnTx/>
              <a:uFillTx/>
              <a:latin typeface="Calibri"/>
              <a:ea typeface="+mn-ea"/>
              <a:cs typeface="+mn-cs"/>
            </a:endParaRPr>
          </a:p>
        </p:txBody>
      </p:sp>
      <p:sp>
        <p:nvSpPr>
          <p:cNvPr id="2" name="Title 1"/>
          <p:cNvSpPr>
            <a:spLocks noGrp="1"/>
          </p:cNvSpPr>
          <p:nvPr>
            <p:ph type="ctrTitle"/>
          </p:nvPr>
        </p:nvSpPr>
        <p:spPr>
          <a:xfrm>
            <a:off x="1609188" y="885821"/>
            <a:ext cx="7772400" cy="1617028"/>
          </a:xfrm>
        </p:spPr>
        <p:txBody>
          <a:bodyPr>
            <a:noAutofit/>
          </a:bodyPr>
          <a:lstStyle/>
          <a:p>
            <a:pPr algn="l"/>
            <a:r>
              <a:rPr lang="en-GB" sz="4000" b="1" dirty="0">
                <a:solidFill>
                  <a:schemeClr val="bg1"/>
                </a:solidFill>
                <a:latin typeface="+mj-lt"/>
              </a:rPr>
              <a:t>Warm up activity </a:t>
            </a:r>
            <a:br>
              <a:rPr lang="en-GB" sz="3600" dirty="0">
                <a:solidFill>
                  <a:schemeClr val="bg1">
                    <a:lumMod val="50000"/>
                  </a:schemeClr>
                </a:solidFill>
                <a:latin typeface="+mj-lt"/>
              </a:rPr>
            </a:br>
            <a:r>
              <a:rPr lang="en-GB" sz="3600" dirty="0">
                <a:solidFill>
                  <a:schemeClr val="bg1">
                    <a:lumMod val="50000"/>
                  </a:schemeClr>
                </a:solidFill>
                <a:latin typeface="+mj-lt"/>
              </a:rPr>
              <a:t>Think of a time when you </a:t>
            </a:r>
            <a:br>
              <a:rPr lang="en-GB" sz="3600" dirty="0">
                <a:solidFill>
                  <a:schemeClr val="bg1">
                    <a:lumMod val="50000"/>
                  </a:schemeClr>
                </a:solidFill>
                <a:latin typeface="+mj-lt"/>
              </a:rPr>
            </a:br>
            <a:r>
              <a:rPr lang="en-GB" sz="3600" dirty="0">
                <a:solidFill>
                  <a:schemeClr val="bg1">
                    <a:lumMod val="50000"/>
                  </a:schemeClr>
                </a:solidFill>
                <a:latin typeface="+mj-lt"/>
              </a:rPr>
              <a:t>have helped someone</a:t>
            </a:r>
            <a:endParaRPr lang="en-GB" altLang="en-US" sz="3600" dirty="0">
              <a:solidFill>
                <a:schemeClr val="bg1">
                  <a:lumMod val="50000"/>
                </a:schemeClr>
              </a:solidFill>
              <a:latin typeface="+mj-lt"/>
              <a:cs typeface="Calibri" panose="020F0502020204030204" pitchFamily="34" charset="0"/>
            </a:endParaRPr>
          </a:p>
        </p:txBody>
      </p:sp>
      <p:sp>
        <p:nvSpPr>
          <p:cNvPr id="3" name="Subtitle 2"/>
          <p:cNvSpPr>
            <a:spLocks noGrp="1"/>
          </p:cNvSpPr>
          <p:nvPr>
            <p:ph type="subTitle" idx="1"/>
          </p:nvPr>
        </p:nvSpPr>
        <p:spPr>
          <a:xfrm>
            <a:off x="247451" y="3150665"/>
            <a:ext cx="3873219" cy="2355613"/>
          </a:xfrm>
        </p:spPr>
        <p:txBody>
          <a:bodyPr>
            <a:noAutofit/>
          </a:bodyPr>
          <a:lstStyle/>
          <a:p>
            <a:pPr marL="457200" indent="-457200" algn="l">
              <a:buFont typeface="Arial" panose="020B0604020202020204" pitchFamily="34" charset="0"/>
              <a:buChar char="•"/>
            </a:pPr>
            <a:r>
              <a:rPr lang="en-GB" sz="2000" dirty="0">
                <a:solidFill>
                  <a:schemeClr val="bg1"/>
                </a:solidFill>
                <a:latin typeface="+mj-lt"/>
              </a:rPr>
              <a:t>Why did you help?</a:t>
            </a:r>
          </a:p>
          <a:p>
            <a:pPr marL="457200" indent="-457200" algn="l">
              <a:buFont typeface="Arial" panose="020B0604020202020204" pitchFamily="34" charset="0"/>
              <a:buChar char="•"/>
            </a:pPr>
            <a:endParaRPr lang="en-GB" sz="2000" dirty="0">
              <a:solidFill>
                <a:schemeClr val="bg1"/>
              </a:solidFill>
              <a:latin typeface="+mj-lt"/>
            </a:endParaRPr>
          </a:p>
          <a:p>
            <a:pPr marL="457200" indent="-457200" algn="l">
              <a:buFont typeface="Arial" panose="020B0604020202020204" pitchFamily="34" charset="0"/>
              <a:buChar char="•"/>
            </a:pPr>
            <a:r>
              <a:rPr lang="en-GB" sz="2000" dirty="0">
                <a:solidFill>
                  <a:schemeClr val="bg1"/>
                </a:solidFill>
                <a:latin typeface="+mj-lt"/>
              </a:rPr>
              <a:t>How did you help?</a:t>
            </a:r>
          </a:p>
          <a:p>
            <a:pPr marL="457200" indent="-457200" algn="l">
              <a:buFont typeface="Arial" panose="020B0604020202020204" pitchFamily="34" charset="0"/>
              <a:buChar char="•"/>
            </a:pPr>
            <a:endParaRPr lang="en-GB" sz="2000" dirty="0">
              <a:solidFill>
                <a:schemeClr val="bg1"/>
              </a:solidFill>
              <a:latin typeface="+mj-lt"/>
            </a:endParaRPr>
          </a:p>
          <a:p>
            <a:pPr algn="l">
              <a:spcBef>
                <a:spcPct val="0"/>
              </a:spcBef>
            </a:pPr>
            <a:endParaRPr lang="en-GB" altLang="en-US" sz="2000" dirty="0">
              <a:solidFill>
                <a:srgbClr val="4A4A49"/>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B37BC72-A1F5-2345-A53B-F1E1A3A860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51" y="259174"/>
            <a:ext cx="1361737" cy="2498600"/>
          </a:xfrm>
          <a:prstGeom prst="rect">
            <a:avLst/>
          </a:prstGeom>
        </p:spPr>
      </p:pic>
      <p:pic>
        <p:nvPicPr>
          <p:cNvPr id="7" name="Picture 2">
            <a:extLst>
              <a:ext uri="{FF2B5EF4-FFF2-40B4-BE49-F238E27FC236}">
                <a16:creationId xmlns:a16="http://schemas.microsoft.com/office/drawing/2014/main" id="{AA7935EE-F745-47C1-B885-F9CA92BE6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52" y="4397658"/>
            <a:ext cx="2741216" cy="15350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2E1CC91-4616-46C4-972B-952F65842D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528" y="3190972"/>
            <a:ext cx="312895" cy="329224"/>
          </a:xfrm>
          <a:prstGeom prst="rect">
            <a:avLst/>
          </a:prstGeom>
        </p:spPr>
      </p:pic>
      <p:pic>
        <p:nvPicPr>
          <p:cNvPr id="11" name="Picture 10">
            <a:extLst>
              <a:ext uri="{FF2B5EF4-FFF2-40B4-BE49-F238E27FC236}">
                <a16:creationId xmlns:a16="http://schemas.microsoft.com/office/drawing/2014/main" id="{02AB5C32-0102-48FC-8FE2-0D97BB6C5E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528" y="3913087"/>
            <a:ext cx="312895" cy="329224"/>
          </a:xfrm>
          <a:prstGeom prst="rect">
            <a:avLst/>
          </a:prstGeom>
        </p:spPr>
      </p:pic>
      <p:pic>
        <p:nvPicPr>
          <p:cNvPr id="12" name="Picture 11">
            <a:extLst>
              <a:ext uri="{FF2B5EF4-FFF2-40B4-BE49-F238E27FC236}">
                <a16:creationId xmlns:a16="http://schemas.microsoft.com/office/drawing/2014/main" id="{964E6A47-582D-41C1-ACF1-38F3EDE52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9105" y="4799367"/>
            <a:ext cx="312895" cy="329225"/>
          </a:xfrm>
          <a:prstGeom prst="rect">
            <a:avLst/>
          </a:prstGeom>
        </p:spPr>
      </p:pic>
      <p:pic>
        <p:nvPicPr>
          <p:cNvPr id="16" name="Picture 15">
            <a:extLst>
              <a:ext uri="{FF2B5EF4-FFF2-40B4-BE49-F238E27FC236}">
                <a16:creationId xmlns:a16="http://schemas.microsoft.com/office/drawing/2014/main" id="{D7448684-FB6D-1043-BBD9-2A66105D8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9105" y="3077248"/>
            <a:ext cx="312895" cy="329225"/>
          </a:xfrm>
          <a:prstGeom prst="rect">
            <a:avLst/>
          </a:prstGeom>
        </p:spPr>
      </p:pic>
      <p:pic>
        <p:nvPicPr>
          <p:cNvPr id="17" name="Picture 16">
            <a:extLst>
              <a:ext uri="{FF2B5EF4-FFF2-40B4-BE49-F238E27FC236}">
                <a16:creationId xmlns:a16="http://schemas.microsoft.com/office/drawing/2014/main" id="{98043445-7671-E345-8D23-93A58C186E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9105" y="3773695"/>
            <a:ext cx="312895" cy="329225"/>
          </a:xfrm>
          <a:prstGeom prst="rect">
            <a:avLst/>
          </a:prstGeom>
        </p:spPr>
      </p:pic>
    </p:spTree>
    <p:extLst>
      <p:ext uri="{BB962C8B-B14F-4D97-AF65-F5344CB8AC3E}">
        <p14:creationId xmlns:p14="http://schemas.microsoft.com/office/powerpoint/2010/main" val="24551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78" y="356019"/>
            <a:ext cx="6275040" cy="1282155"/>
          </a:xfrm>
        </p:spPr>
        <p:txBody>
          <a:bodyPr>
            <a:normAutofit fontScale="90000"/>
          </a:bodyPr>
          <a:lstStyle/>
          <a:p>
            <a:r>
              <a:rPr lang="en-GB" altLang="en-US" sz="4000" b="1" dirty="0">
                <a:solidFill>
                  <a:srgbClr val="007D44"/>
                </a:solidFill>
                <a:latin typeface="Calibri" panose="020F0502020204030204" pitchFamily="34" charset="0"/>
                <a:cs typeface="Calibri" panose="020F0502020204030204" pitchFamily="34" charset="0"/>
              </a:rPr>
              <a:t>An introduction to Children’s Hospice South West (CHSW)</a:t>
            </a:r>
            <a:br>
              <a:rPr lang="en-GB" altLang="en-US" sz="2000" b="1" dirty="0">
                <a:solidFill>
                  <a:srgbClr val="7030A0"/>
                </a:solidFill>
                <a:latin typeface="Calibri" panose="020F0502020204030204" pitchFamily="34" charset="0"/>
                <a:cs typeface="Calibri" panose="020F0502020204030204" pitchFamily="34" charset="0"/>
              </a:rPr>
            </a:br>
            <a:endParaRPr lang="en-GB" sz="2000" dirty="0">
              <a:solidFill>
                <a:srgbClr val="007D4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49522" y="1637680"/>
            <a:ext cx="8229600" cy="4226768"/>
          </a:xfrm>
        </p:spPr>
        <p:txBody>
          <a:bodyPr>
            <a:noAutofit/>
          </a:bodyPr>
          <a:lstStyle/>
          <a:p>
            <a:pPr>
              <a:spcBef>
                <a:spcPct val="0"/>
              </a:spcBef>
            </a:pPr>
            <a:r>
              <a:rPr lang="en-GB" altLang="en-US" sz="1600" dirty="0">
                <a:solidFill>
                  <a:srgbClr val="4A4A49"/>
                </a:solidFill>
                <a:latin typeface="Calibri" panose="020F0502020204030204" pitchFamily="34" charset="0"/>
                <a:cs typeface="Calibri" panose="020F0502020204030204" pitchFamily="34" charset="0"/>
              </a:rPr>
              <a:t>CHSW helps families make the most of short and precious lives. </a:t>
            </a:r>
          </a:p>
          <a:p>
            <a:pPr>
              <a:spcBef>
                <a:spcPct val="0"/>
              </a:spcBef>
              <a:buFontTx/>
              <a:buNone/>
            </a:pPr>
            <a:endParaRPr lang="en-GB" altLang="en-US" sz="1600" dirty="0">
              <a:solidFill>
                <a:srgbClr val="4A4A49"/>
              </a:solidFill>
              <a:latin typeface="Calibri" panose="020F0502020204030204" pitchFamily="34" charset="0"/>
              <a:cs typeface="Calibri" panose="020F0502020204030204" pitchFamily="34" charset="0"/>
            </a:endParaRPr>
          </a:p>
          <a:p>
            <a:pPr>
              <a:spcBef>
                <a:spcPct val="0"/>
              </a:spcBef>
            </a:pPr>
            <a:r>
              <a:rPr lang="en-GB" altLang="en-US" sz="1600" dirty="0">
                <a:solidFill>
                  <a:srgbClr val="007D44"/>
                </a:solidFill>
                <a:latin typeface="Calibri" panose="020F0502020204030204" pitchFamily="34" charset="0"/>
                <a:cs typeface="Calibri" panose="020F0502020204030204" pitchFamily="34" charset="0"/>
              </a:rPr>
              <a:t>They do this by looking after children that have life–limiting conditions. This means </a:t>
            </a:r>
            <a:br>
              <a:rPr lang="en-GB" altLang="en-US" sz="1600" dirty="0">
                <a:solidFill>
                  <a:srgbClr val="007D44"/>
                </a:solidFill>
                <a:latin typeface="Calibri" panose="020F0502020204030204" pitchFamily="34" charset="0"/>
                <a:cs typeface="Calibri" panose="020F0502020204030204" pitchFamily="34" charset="0"/>
              </a:rPr>
            </a:br>
            <a:r>
              <a:rPr lang="en-GB" altLang="en-US" sz="1600" dirty="0">
                <a:solidFill>
                  <a:srgbClr val="007D44"/>
                </a:solidFill>
                <a:latin typeface="Calibri" panose="020F0502020204030204" pitchFamily="34" charset="0"/>
                <a:cs typeface="Calibri" panose="020F0502020204030204" pitchFamily="34" charset="0"/>
              </a:rPr>
              <a:t>that the children may die before reaching adulthood because of an illness that they’ve developed or genetic condition they were born with.  </a:t>
            </a:r>
          </a:p>
          <a:p>
            <a:pPr>
              <a:spcBef>
                <a:spcPct val="0"/>
              </a:spcBef>
            </a:pPr>
            <a:endParaRPr lang="en-GB" altLang="en-US" sz="1600" dirty="0">
              <a:solidFill>
                <a:srgbClr val="4A4A49"/>
              </a:solidFill>
              <a:latin typeface="Calibri" panose="020F0502020204030204" pitchFamily="34" charset="0"/>
              <a:cs typeface="Calibri" panose="020F0502020204030204" pitchFamily="34" charset="0"/>
            </a:endParaRPr>
          </a:p>
          <a:p>
            <a:pPr>
              <a:spcBef>
                <a:spcPct val="0"/>
              </a:spcBef>
            </a:pPr>
            <a:r>
              <a:rPr lang="en-GB" altLang="en-US" sz="1600" dirty="0">
                <a:solidFill>
                  <a:srgbClr val="4A4A49"/>
                </a:solidFill>
                <a:latin typeface="Calibri" panose="020F0502020204030204" pitchFamily="34" charset="0"/>
                <a:cs typeface="Calibri" panose="020F0502020204030204" pitchFamily="34" charset="0"/>
              </a:rPr>
              <a:t>When families go to stay at one of their hospices for a short break, CHSW take on the day to day care and provide the medicine needed for these children. This means that families can relax and enjoy special time together without the responsibilities they would normally have as full time carers and instead they can just have fun and make precious, happy memories. </a:t>
            </a:r>
          </a:p>
          <a:p>
            <a:pPr>
              <a:spcBef>
                <a:spcPct val="0"/>
              </a:spcBef>
            </a:pPr>
            <a:endParaRPr lang="en-GB" altLang="en-US" sz="1600" dirty="0">
              <a:solidFill>
                <a:srgbClr val="4A4A49"/>
              </a:solidFill>
              <a:latin typeface="Calibri" panose="020F0502020204030204" pitchFamily="34" charset="0"/>
              <a:cs typeface="Calibri" panose="020F0502020204030204" pitchFamily="34" charset="0"/>
            </a:endParaRPr>
          </a:p>
          <a:p>
            <a:pPr>
              <a:spcBef>
                <a:spcPct val="0"/>
              </a:spcBef>
            </a:pPr>
            <a:r>
              <a:rPr lang="en-GB" altLang="en-US" sz="1600" dirty="0">
                <a:solidFill>
                  <a:srgbClr val="007D44"/>
                </a:solidFill>
                <a:latin typeface="Calibri" panose="020F0502020204030204" pitchFamily="34" charset="0"/>
                <a:cs typeface="Calibri" panose="020F0502020204030204" pitchFamily="34" charset="0"/>
              </a:rPr>
              <a:t>They can do things they couldn't at home because CHSW are there to support them in everyway. They help everyone in the child’s family: mums and dads, brothers and sisters. CHSW offer a ‘home from home’ and become part of their lives for many years.</a:t>
            </a:r>
            <a:endParaRPr lang="en-GB" sz="1600" dirty="0">
              <a:solidFill>
                <a:srgbClr val="007D44"/>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84F93BC-F785-524C-AF60-420003541A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83" y="1625537"/>
            <a:ext cx="312895" cy="329224"/>
          </a:xfrm>
          <a:prstGeom prst="rect">
            <a:avLst/>
          </a:prstGeom>
        </p:spPr>
      </p:pic>
      <p:pic>
        <p:nvPicPr>
          <p:cNvPr id="11" name="Picture 10">
            <a:extLst>
              <a:ext uri="{FF2B5EF4-FFF2-40B4-BE49-F238E27FC236}">
                <a16:creationId xmlns:a16="http://schemas.microsoft.com/office/drawing/2014/main" id="{FF4CC918-AA3B-6947-A462-985CD64391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83" y="2148465"/>
            <a:ext cx="312895" cy="329224"/>
          </a:xfrm>
          <a:prstGeom prst="rect">
            <a:avLst/>
          </a:prstGeom>
        </p:spPr>
      </p:pic>
      <p:pic>
        <p:nvPicPr>
          <p:cNvPr id="12" name="Picture 11">
            <a:extLst>
              <a:ext uri="{FF2B5EF4-FFF2-40B4-BE49-F238E27FC236}">
                <a16:creationId xmlns:a16="http://schemas.microsoft.com/office/drawing/2014/main" id="{0D430D23-B8B5-ED46-A7C7-50832F2A72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83" y="3120812"/>
            <a:ext cx="312895" cy="329224"/>
          </a:xfrm>
          <a:prstGeom prst="rect">
            <a:avLst/>
          </a:prstGeom>
        </p:spPr>
      </p:pic>
      <p:pic>
        <p:nvPicPr>
          <p:cNvPr id="13" name="Picture 12">
            <a:extLst>
              <a:ext uri="{FF2B5EF4-FFF2-40B4-BE49-F238E27FC236}">
                <a16:creationId xmlns:a16="http://schemas.microsoft.com/office/drawing/2014/main" id="{56706AC1-5B47-5642-BCB4-BA74C1153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83" y="4293096"/>
            <a:ext cx="312895" cy="329224"/>
          </a:xfrm>
          <a:prstGeom prst="rect">
            <a:avLst/>
          </a:prstGeom>
        </p:spPr>
      </p:pic>
      <p:pic>
        <p:nvPicPr>
          <p:cNvPr id="15" name="Picture 14">
            <a:extLst>
              <a:ext uri="{FF2B5EF4-FFF2-40B4-BE49-F238E27FC236}">
                <a16:creationId xmlns:a16="http://schemas.microsoft.com/office/drawing/2014/main" id="{A00DCD57-1638-6E4B-9553-EDC5F34DD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35" y="206258"/>
            <a:ext cx="605143" cy="1110355"/>
          </a:xfrm>
          <a:prstGeom prst="rect">
            <a:avLst/>
          </a:prstGeom>
        </p:spPr>
      </p:pic>
    </p:spTree>
    <p:extLst>
      <p:ext uri="{BB962C8B-B14F-4D97-AF65-F5344CB8AC3E}">
        <p14:creationId xmlns:p14="http://schemas.microsoft.com/office/powerpoint/2010/main" val="199159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B840D27B-1C28-AF4B-8444-421BBF3BEA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35" y="206258"/>
            <a:ext cx="605143" cy="1110355"/>
          </a:xfrm>
          <a:prstGeom prst="rect">
            <a:avLst/>
          </a:prstGeom>
        </p:spPr>
      </p:pic>
      <p:pic>
        <p:nvPicPr>
          <p:cNvPr id="35" name="Picture 34">
            <a:extLst>
              <a:ext uri="{FF2B5EF4-FFF2-40B4-BE49-F238E27FC236}">
                <a16:creationId xmlns:a16="http://schemas.microsoft.com/office/drawing/2014/main" id="{A9123FD1-C829-8649-9909-6DFD27E7C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76672"/>
            <a:ext cx="6419429" cy="5401336"/>
          </a:xfrm>
          <a:prstGeom prst="rect">
            <a:avLst/>
          </a:prstGeom>
        </p:spPr>
      </p:pic>
      <p:sp>
        <p:nvSpPr>
          <p:cNvPr id="2" name="Title 1"/>
          <p:cNvSpPr>
            <a:spLocks noGrp="1"/>
          </p:cNvSpPr>
          <p:nvPr>
            <p:ph type="title"/>
          </p:nvPr>
        </p:nvSpPr>
        <p:spPr>
          <a:xfrm>
            <a:off x="838173" y="0"/>
            <a:ext cx="6275040" cy="1282154"/>
          </a:xfrm>
        </p:spPr>
        <p:txBody>
          <a:bodyPr>
            <a:normAutofit/>
          </a:bodyPr>
          <a:lstStyle/>
          <a:p>
            <a:r>
              <a:rPr lang="en-GB" altLang="en-US" sz="4000" b="1" dirty="0">
                <a:solidFill>
                  <a:srgbClr val="007D44"/>
                </a:solidFill>
                <a:latin typeface="Calibri" panose="020F0502020204030204" pitchFamily="34" charset="0"/>
                <a:cs typeface="Calibri" panose="020F0502020204030204" pitchFamily="34" charset="0"/>
              </a:rPr>
              <a:t>   </a:t>
            </a:r>
            <a:r>
              <a:rPr lang="en-GB" altLang="en-US" sz="4000" b="1" dirty="0" err="1">
                <a:solidFill>
                  <a:srgbClr val="007D44"/>
                </a:solidFill>
                <a:latin typeface="Calibri" panose="020F0502020204030204" pitchFamily="34" charset="0"/>
                <a:cs typeface="Calibri" panose="020F0502020204030204" pitchFamily="34" charset="0"/>
              </a:rPr>
              <a:t>ur</a:t>
            </a:r>
            <a:r>
              <a:rPr lang="en-GB" altLang="en-US" sz="4000" b="1" dirty="0">
                <a:solidFill>
                  <a:srgbClr val="007D44"/>
                </a:solidFill>
                <a:latin typeface="Calibri" panose="020F0502020204030204" pitchFamily="34" charset="0"/>
                <a:cs typeface="Calibri" panose="020F0502020204030204" pitchFamily="34" charset="0"/>
              </a:rPr>
              <a:t> Hospices</a:t>
            </a:r>
            <a:endParaRPr lang="en-GB" sz="2000" dirty="0">
              <a:solidFill>
                <a:srgbClr val="007D44"/>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72E7281-17E3-304A-8F9C-FF58749B20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112" y="379142"/>
            <a:ext cx="450429" cy="473936"/>
          </a:xfrm>
          <a:prstGeom prst="rect">
            <a:avLst/>
          </a:prstGeom>
        </p:spPr>
      </p:pic>
      <p:sp>
        <p:nvSpPr>
          <p:cNvPr id="33" name="TextBox 32">
            <a:extLst>
              <a:ext uri="{FF2B5EF4-FFF2-40B4-BE49-F238E27FC236}">
                <a16:creationId xmlns:a16="http://schemas.microsoft.com/office/drawing/2014/main" id="{36D8F4CD-C352-BA48-A18C-97DF2E17B6B8}"/>
              </a:ext>
            </a:extLst>
          </p:cNvPr>
          <p:cNvSpPr txBox="1"/>
          <p:nvPr/>
        </p:nvSpPr>
        <p:spPr>
          <a:xfrm>
            <a:off x="6804248" y="2923353"/>
            <a:ext cx="1728192"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4A4A49"/>
                </a:solidFill>
                <a:effectLst/>
                <a:uLnTx/>
                <a:uFillTx/>
                <a:latin typeface="Calibri" panose="020F0502020204030204" pitchFamily="34" charset="0"/>
                <a:ea typeface="+mn-ea"/>
                <a:cs typeface="Calibri" panose="020F0502020204030204" pitchFamily="34" charset="0"/>
              </a:rPr>
              <a:t>Children’s Hospice South West have three hospices across the South West.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A4A49"/>
              </a:solidFill>
              <a:effectLst/>
              <a:uLnTx/>
              <a:uFillTx/>
              <a:latin typeface="Calibri"/>
              <a:ea typeface="+mn-ea"/>
              <a:cs typeface="+mn-cs"/>
            </a:endParaRPr>
          </a:p>
        </p:txBody>
      </p:sp>
    </p:spTree>
    <p:extLst>
      <p:ext uri="{BB962C8B-B14F-4D97-AF65-F5344CB8AC3E}">
        <p14:creationId xmlns:p14="http://schemas.microsoft.com/office/powerpoint/2010/main" val="199742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C503189-9AB4-F749-A7DF-61969A28D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9152" y="1415041"/>
            <a:ext cx="4092970" cy="4021373"/>
          </a:xfrm>
          <a:prstGeom prst="rect">
            <a:avLst/>
          </a:prstGeom>
        </p:spPr>
      </p:pic>
      <p:sp>
        <p:nvSpPr>
          <p:cNvPr id="2" name="Title 1"/>
          <p:cNvSpPr>
            <a:spLocks noGrp="1"/>
          </p:cNvSpPr>
          <p:nvPr>
            <p:ph type="title"/>
          </p:nvPr>
        </p:nvSpPr>
        <p:spPr>
          <a:xfrm>
            <a:off x="782778" y="364282"/>
            <a:ext cx="6275040" cy="1282154"/>
          </a:xfrm>
        </p:spPr>
        <p:txBody>
          <a:bodyPr>
            <a:normAutofit fontScale="90000"/>
          </a:bodyPr>
          <a:lstStyle/>
          <a:p>
            <a:r>
              <a:rPr lang="en-GB" altLang="en-US" sz="4000" b="1" dirty="0">
                <a:solidFill>
                  <a:srgbClr val="007D44"/>
                </a:solidFill>
                <a:latin typeface="Calibri" panose="020F0502020204030204" pitchFamily="34" charset="0"/>
                <a:cs typeface="Calibri" panose="020F0502020204030204" pitchFamily="34" charset="0"/>
              </a:rPr>
              <a:t>Understanding </a:t>
            </a:r>
            <a:br>
              <a:rPr lang="en-GB" altLang="en-US" sz="4000" b="1" dirty="0">
                <a:solidFill>
                  <a:srgbClr val="007D44"/>
                </a:solidFill>
                <a:latin typeface="Calibri" panose="020F0502020204030204" pitchFamily="34" charset="0"/>
                <a:cs typeface="Calibri" panose="020F0502020204030204" pitchFamily="34" charset="0"/>
              </a:rPr>
            </a:br>
            <a:r>
              <a:rPr lang="en-GB" altLang="en-US" sz="4000" b="1" dirty="0">
                <a:solidFill>
                  <a:srgbClr val="007D44"/>
                </a:solidFill>
                <a:latin typeface="Calibri" panose="020F0502020204030204" pitchFamily="34" charset="0"/>
                <a:cs typeface="Calibri" panose="020F0502020204030204" pitchFamily="34" charset="0"/>
              </a:rPr>
              <a:t>the connections</a:t>
            </a:r>
            <a:br>
              <a:rPr lang="en-GB" altLang="en-US" sz="2000" b="1" dirty="0">
                <a:solidFill>
                  <a:srgbClr val="7030A0"/>
                </a:solidFill>
                <a:latin typeface="Calibri" panose="020F0502020204030204" pitchFamily="34" charset="0"/>
                <a:cs typeface="Calibri" panose="020F0502020204030204" pitchFamily="34" charset="0"/>
              </a:rPr>
            </a:br>
            <a:endParaRPr lang="en-GB" sz="2000" dirty="0">
              <a:solidFill>
                <a:srgbClr val="007D44"/>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9BD5708-9210-3F40-AC6B-41CF74CC3D05}"/>
              </a:ext>
            </a:extLst>
          </p:cNvPr>
          <p:cNvSpPr txBox="1"/>
          <p:nvPr/>
        </p:nvSpPr>
        <p:spPr>
          <a:xfrm>
            <a:off x="5211295" y="2560654"/>
            <a:ext cx="310011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Today, you can help </a:t>
            </a:r>
            <a:br>
              <a:rPr kumimoji="0" lang="en-GB"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us by taking part in fun activities that help us to work together </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idx="1"/>
          </p:nvPr>
        </p:nvSpPr>
        <p:spPr>
          <a:xfrm>
            <a:off x="431878" y="1527465"/>
            <a:ext cx="4161952" cy="3796523"/>
          </a:xfrm>
        </p:spPr>
        <p:txBody>
          <a:bodyPr>
            <a:noAutofit/>
          </a:bodyPr>
          <a:lstStyle/>
          <a:p>
            <a:pPr marL="0" indent="0">
              <a:buNone/>
            </a:pPr>
            <a:r>
              <a:rPr lang="en-GB" sz="2800" dirty="0">
                <a:solidFill>
                  <a:schemeClr val="accent4"/>
                </a:solidFill>
                <a:latin typeface="+mn-lt"/>
              </a:rPr>
              <a:t>CHSW </a:t>
            </a:r>
            <a:r>
              <a:rPr lang="en-GB" sz="2800" dirty="0">
                <a:solidFill>
                  <a:schemeClr val="bg1"/>
                </a:solidFill>
                <a:latin typeface="+mn-lt"/>
              </a:rPr>
              <a:t>works together </a:t>
            </a:r>
            <a:r>
              <a:rPr lang="en-GB" sz="2800" dirty="0">
                <a:solidFill>
                  <a:schemeClr val="accent4"/>
                </a:solidFill>
                <a:latin typeface="+mn-lt"/>
              </a:rPr>
              <a:t>within their charity to reach their fundraising goals, but they also have help from volunteers. Without volunteers, they could not do all the </a:t>
            </a:r>
            <a:br>
              <a:rPr lang="en-GB" sz="2800" dirty="0">
                <a:solidFill>
                  <a:schemeClr val="accent4"/>
                </a:solidFill>
                <a:latin typeface="+mn-lt"/>
              </a:rPr>
            </a:br>
            <a:r>
              <a:rPr lang="en-GB" sz="2800" dirty="0">
                <a:solidFill>
                  <a:schemeClr val="accent4"/>
                </a:solidFill>
                <a:latin typeface="+mn-lt"/>
              </a:rPr>
              <a:t>work needed to </a:t>
            </a:r>
            <a:r>
              <a:rPr lang="en-GB" sz="2800" dirty="0">
                <a:solidFill>
                  <a:schemeClr val="bg1"/>
                </a:solidFill>
                <a:latin typeface="+mn-lt"/>
              </a:rPr>
              <a:t>help</a:t>
            </a:r>
            <a:r>
              <a:rPr lang="en-GB" sz="2800" dirty="0">
                <a:solidFill>
                  <a:schemeClr val="accent4"/>
                </a:solidFill>
                <a:latin typeface="+mn-lt"/>
              </a:rPr>
              <a:t> the </a:t>
            </a:r>
            <a:br>
              <a:rPr lang="en-GB" sz="2800" dirty="0">
                <a:solidFill>
                  <a:schemeClr val="accent4"/>
                </a:solidFill>
                <a:latin typeface="+mn-lt"/>
              </a:rPr>
            </a:br>
            <a:r>
              <a:rPr lang="en-GB" sz="2800" dirty="0">
                <a:solidFill>
                  <a:schemeClr val="accent4"/>
                </a:solidFill>
                <a:latin typeface="+mn-lt"/>
              </a:rPr>
              <a:t>families that they care for.  </a:t>
            </a:r>
          </a:p>
        </p:txBody>
      </p:sp>
      <p:pic>
        <p:nvPicPr>
          <p:cNvPr id="24" name="Picture 23">
            <a:extLst>
              <a:ext uri="{FF2B5EF4-FFF2-40B4-BE49-F238E27FC236}">
                <a16:creationId xmlns:a16="http://schemas.microsoft.com/office/drawing/2014/main" id="{41C8C7CA-7D80-604E-8A40-8D5609391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4297346"/>
            <a:ext cx="1461652" cy="1499572"/>
          </a:xfrm>
          <a:prstGeom prst="rect">
            <a:avLst/>
          </a:prstGeom>
        </p:spPr>
      </p:pic>
      <p:pic>
        <p:nvPicPr>
          <p:cNvPr id="25" name="Picture 24">
            <a:extLst>
              <a:ext uri="{FF2B5EF4-FFF2-40B4-BE49-F238E27FC236}">
                <a16:creationId xmlns:a16="http://schemas.microsoft.com/office/drawing/2014/main" id="{95E56CB9-BEB6-F04C-B5BC-70A9610AE6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635" y="206258"/>
            <a:ext cx="605143" cy="1110355"/>
          </a:xfrm>
          <a:prstGeom prst="rect">
            <a:avLst/>
          </a:prstGeom>
        </p:spPr>
      </p:pic>
    </p:spTree>
    <p:extLst>
      <p:ext uri="{BB962C8B-B14F-4D97-AF65-F5344CB8AC3E}">
        <p14:creationId xmlns:p14="http://schemas.microsoft.com/office/powerpoint/2010/main" val="281019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364" y="120358"/>
            <a:ext cx="6275040" cy="1282154"/>
          </a:xfrm>
        </p:spPr>
        <p:txBody>
          <a:bodyPr>
            <a:normAutofit/>
          </a:bodyPr>
          <a:lstStyle/>
          <a:p>
            <a:r>
              <a:rPr lang="en-GB" altLang="en-US" sz="4000" b="1" dirty="0">
                <a:solidFill>
                  <a:srgbClr val="007D44"/>
                </a:solidFill>
                <a:latin typeface="Calibri" panose="020F0502020204030204" pitchFamily="34" charset="0"/>
                <a:cs typeface="Calibri" panose="020F0502020204030204" pitchFamily="34" charset="0"/>
              </a:rPr>
              <a:t>Activity</a:t>
            </a:r>
            <a:br>
              <a:rPr lang="en-GB" altLang="en-US" sz="4000" b="1" dirty="0">
                <a:solidFill>
                  <a:srgbClr val="007D44"/>
                </a:solidFill>
                <a:latin typeface="Calibri" panose="020F0502020204030204" pitchFamily="34" charset="0"/>
                <a:cs typeface="Calibri" panose="020F0502020204030204" pitchFamily="34" charset="0"/>
              </a:rPr>
            </a:br>
            <a:endParaRPr lang="en-GB" sz="2000" dirty="0">
              <a:solidFill>
                <a:srgbClr val="007D4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09329" y="980728"/>
            <a:ext cx="8229600" cy="4226768"/>
          </a:xfrm>
        </p:spPr>
        <p:txBody>
          <a:bodyPr>
            <a:noAutofit/>
          </a:bodyPr>
          <a:lstStyle/>
          <a:p>
            <a:pPr marL="0" indent="0">
              <a:spcBef>
                <a:spcPct val="0"/>
              </a:spcBef>
              <a:buNone/>
            </a:pPr>
            <a:r>
              <a:rPr lang="en-GB" altLang="en-US" sz="1800" dirty="0">
                <a:solidFill>
                  <a:srgbClr val="4A4A49"/>
                </a:solidFill>
                <a:latin typeface="Calibri" panose="020F0502020204030204" pitchFamily="34" charset="0"/>
                <a:cs typeface="Calibri" panose="020F0502020204030204" pitchFamily="34" charset="0"/>
              </a:rPr>
              <a:t>     </a:t>
            </a:r>
            <a:endParaRPr lang="en-GB" altLang="en-US" sz="2000" dirty="0">
              <a:solidFill>
                <a:srgbClr val="4A4A49"/>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168E5579-16EE-2243-B848-1DDEA0C0B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4782" y="1237900"/>
            <a:ext cx="312895" cy="329224"/>
          </a:xfrm>
          <a:prstGeom prst="rect">
            <a:avLst/>
          </a:prstGeom>
        </p:spPr>
      </p:pic>
      <p:pic>
        <p:nvPicPr>
          <p:cNvPr id="19" name="Picture 18">
            <a:extLst>
              <a:ext uri="{FF2B5EF4-FFF2-40B4-BE49-F238E27FC236}">
                <a16:creationId xmlns:a16="http://schemas.microsoft.com/office/drawing/2014/main" id="{4F744328-9084-E548-8A51-A79FA80C8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35" y="206258"/>
            <a:ext cx="605143" cy="1110355"/>
          </a:xfrm>
          <a:prstGeom prst="rect">
            <a:avLst/>
          </a:prstGeom>
        </p:spPr>
      </p:pic>
      <p:pic>
        <p:nvPicPr>
          <p:cNvPr id="11" name="Picture 2" descr="Image result for children building blocks helping each other">
            <a:extLst>
              <a:ext uri="{FF2B5EF4-FFF2-40B4-BE49-F238E27FC236}">
                <a16:creationId xmlns:a16="http://schemas.microsoft.com/office/drawing/2014/main" id="{68712617-23F8-4394-AD72-FA02289C5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72" y="1467609"/>
            <a:ext cx="2647951"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 result for people helping each other">
            <a:extLst>
              <a:ext uri="{FF2B5EF4-FFF2-40B4-BE49-F238E27FC236}">
                <a16:creationId xmlns:a16="http://schemas.microsoft.com/office/drawing/2014/main" id="{8A889A6B-5B77-4EE3-815F-B7267DD28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033" y="3504635"/>
            <a:ext cx="1581652" cy="2073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children drawing pictures together">
            <a:extLst>
              <a:ext uri="{FF2B5EF4-FFF2-40B4-BE49-F238E27FC236}">
                <a16:creationId xmlns:a16="http://schemas.microsoft.com/office/drawing/2014/main" id="{2E73969A-C571-499E-B93F-1D5A2D2D3D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812" y="398053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children helping each other with homework">
            <a:extLst>
              <a:ext uri="{FF2B5EF4-FFF2-40B4-BE49-F238E27FC236}">
                <a16:creationId xmlns:a16="http://schemas.microsoft.com/office/drawing/2014/main" id="{E91CC50D-2882-4397-A0C8-0F81834747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3778"/>
          <a:stretch/>
        </p:blipFill>
        <p:spPr bwMode="auto">
          <a:xfrm>
            <a:off x="3425788" y="3405306"/>
            <a:ext cx="2386076" cy="15350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4AB1F135-0A4F-4229-B930-5EB75FBBC5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436" y="1096475"/>
            <a:ext cx="3581110" cy="1854861"/>
          </a:xfrm>
          <a:prstGeom prst="rect">
            <a:avLst/>
          </a:prstGeom>
        </p:spPr>
      </p:pic>
      <p:pic>
        <p:nvPicPr>
          <p:cNvPr id="23" name="Picture 22">
            <a:extLst>
              <a:ext uri="{FF2B5EF4-FFF2-40B4-BE49-F238E27FC236}">
                <a16:creationId xmlns:a16="http://schemas.microsoft.com/office/drawing/2014/main" id="{1B3FBF15-7FC2-446C-BB3F-7D856EA8EA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544" y="3404840"/>
            <a:ext cx="312895" cy="329224"/>
          </a:xfrm>
          <a:prstGeom prst="rect">
            <a:avLst/>
          </a:prstGeom>
        </p:spPr>
      </p:pic>
      <p:pic>
        <p:nvPicPr>
          <p:cNvPr id="24" name="Picture 23">
            <a:extLst>
              <a:ext uri="{FF2B5EF4-FFF2-40B4-BE49-F238E27FC236}">
                <a16:creationId xmlns:a16="http://schemas.microsoft.com/office/drawing/2014/main" id="{ECF4BF7E-62A0-4BB5-BF09-CE9CE6957B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2220" y="3811706"/>
            <a:ext cx="312895" cy="329224"/>
          </a:xfrm>
          <a:prstGeom prst="rect">
            <a:avLst/>
          </a:prstGeom>
        </p:spPr>
      </p:pic>
      <p:pic>
        <p:nvPicPr>
          <p:cNvPr id="25" name="Picture 24">
            <a:extLst>
              <a:ext uri="{FF2B5EF4-FFF2-40B4-BE49-F238E27FC236}">
                <a16:creationId xmlns:a16="http://schemas.microsoft.com/office/drawing/2014/main" id="{D9D4D246-8BD8-492C-86E6-3179816A14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650" y="3743583"/>
            <a:ext cx="312895" cy="329224"/>
          </a:xfrm>
          <a:prstGeom prst="rect">
            <a:avLst/>
          </a:prstGeom>
        </p:spPr>
      </p:pic>
      <p:pic>
        <p:nvPicPr>
          <p:cNvPr id="26" name="Picture 25">
            <a:extLst>
              <a:ext uri="{FF2B5EF4-FFF2-40B4-BE49-F238E27FC236}">
                <a16:creationId xmlns:a16="http://schemas.microsoft.com/office/drawing/2014/main" id="{323801D9-CB65-47FA-A7C0-5CD4506A2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553" y="1484225"/>
            <a:ext cx="312895" cy="329224"/>
          </a:xfrm>
          <a:prstGeom prst="rect">
            <a:avLst/>
          </a:prstGeom>
        </p:spPr>
      </p:pic>
    </p:spTree>
    <p:extLst>
      <p:ext uri="{BB962C8B-B14F-4D97-AF65-F5344CB8AC3E}">
        <p14:creationId xmlns:p14="http://schemas.microsoft.com/office/powerpoint/2010/main" val="303357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214" y="201446"/>
            <a:ext cx="4611178" cy="1282154"/>
          </a:xfrm>
        </p:spPr>
        <p:txBody>
          <a:bodyPr>
            <a:normAutofit/>
          </a:bodyPr>
          <a:lstStyle/>
          <a:p>
            <a:r>
              <a:rPr lang="en-GB" altLang="en-US" sz="4000" b="1" dirty="0">
                <a:solidFill>
                  <a:srgbClr val="007D44"/>
                </a:solidFill>
                <a:latin typeface="Calibri" panose="020F0502020204030204" pitchFamily="34" charset="0"/>
                <a:cs typeface="Calibri" panose="020F0502020204030204" pitchFamily="34" charset="0"/>
              </a:rPr>
              <a:t>Discussion Time!</a:t>
            </a:r>
            <a:endParaRPr lang="en-GB" sz="2000" dirty="0">
              <a:solidFill>
                <a:srgbClr val="007D4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44592" y="1204115"/>
            <a:ext cx="8229600" cy="4226768"/>
          </a:xfrm>
        </p:spPr>
        <p:txBody>
          <a:bodyPr>
            <a:noAutofit/>
          </a:bodyPr>
          <a:lstStyle/>
          <a:p>
            <a:pPr marL="0" indent="0">
              <a:buNone/>
            </a:pPr>
            <a:r>
              <a:rPr lang="en-GB" sz="2400" dirty="0">
                <a:solidFill>
                  <a:schemeClr val="accent4"/>
                </a:solidFill>
                <a:latin typeface="+mj-lt"/>
              </a:rPr>
              <a:t>Why is it important to help people? </a:t>
            </a:r>
          </a:p>
          <a:p>
            <a:pPr marL="0" indent="0">
              <a:buNone/>
            </a:pPr>
            <a:endParaRPr lang="en-GB" sz="2400" dirty="0">
              <a:solidFill>
                <a:schemeClr val="accent4"/>
              </a:solidFill>
              <a:latin typeface="+mj-lt"/>
            </a:endParaRPr>
          </a:p>
          <a:p>
            <a:pPr marL="0" indent="0">
              <a:buNone/>
            </a:pPr>
            <a:r>
              <a:rPr lang="en-GB" sz="2400" dirty="0">
                <a:solidFill>
                  <a:schemeClr val="accent4"/>
                </a:solidFill>
                <a:latin typeface="+mj-lt"/>
              </a:rPr>
              <a:t>Why is it good to help people?</a:t>
            </a:r>
          </a:p>
          <a:p>
            <a:pPr marL="0" indent="0">
              <a:buNone/>
            </a:pPr>
            <a:endParaRPr lang="en-GB" sz="2400" dirty="0">
              <a:solidFill>
                <a:schemeClr val="accent4"/>
              </a:solidFill>
              <a:latin typeface="+mj-lt"/>
            </a:endParaRPr>
          </a:p>
          <a:p>
            <a:pPr marL="0" indent="0">
              <a:buNone/>
            </a:pPr>
            <a:r>
              <a:rPr lang="en-GB" sz="2400" dirty="0">
                <a:solidFill>
                  <a:schemeClr val="accent4"/>
                </a:solidFill>
                <a:latin typeface="+mj-lt"/>
              </a:rPr>
              <a:t>Why is it good to give your time to others? </a:t>
            </a:r>
          </a:p>
          <a:p>
            <a:pPr marL="0" indent="0">
              <a:buNone/>
            </a:pPr>
            <a:endParaRPr lang="en-GB" sz="2400" dirty="0">
              <a:solidFill>
                <a:schemeClr val="accent4"/>
              </a:solidFill>
              <a:latin typeface="+mj-lt"/>
            </a:endParaRPr>
          </a:p>
          <a:p>
            <a:pPr marL="0" indent="0">
              <a:buNone/>
            </a:pPr>
            <a:r>
              <a:rPr lang="en-GB" sz="2400" dirty="0">
                <a:solidFill>
                  <a:schemeClr val="accent4"/>
                </a:solidFill>
                <a:latin typeface="+mj-lt"/>
              </a:rPr>
              <a:t>How is working together part of the CHSW?</a:t>
            </a:r>
          </a:p>
          <a:p>
            <a:pPr>
              <a:spcBef>
                <a:spcPct val="0"/>
              </a:spcBef>
            </a:pPr>
            <a:endParaRPr lang="en-GB" altLang="en-US" sz="2000" dirty="0">
              <a:solidFill>
                <a:srgbClr val="4A4A49"/>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3D4FBDD-8D31-F241-8D9B-5A978845553A}"/>
              </a:ext>
            </a:extLst>
          </p:cNvPr>
          <p:cNvSpPr txBox="1"/>
          <p:nvPr/>
        </p:nvSpPr>
        <p:spPr>
          <a:xfrm>
            <a:off x="1085743" y="5276063"/>
            <a:ext cx="64807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07D44"/>
                </a:solidFill>
                <a:effectLst/>
                <a:uLnTx/>
                <a:uFillTx/>
                <a:latin typeface="Calibri" panose="020F0502020204030204" pitchFamily="34" charset="0"/>
                <a:ea typeface="+mn-ea"/>
                <a:cs typeface="Calibri" panose="020F0502020204030204" pitchFamily="34" charset="0"/>
              </a:rPr>
              <a:t>for learning about Children’s Hospice South West! </a:t>
            </a:r>
            <a:endParaRPr kumimoji="0" lang="en-US" sz="2400" b="0" i="0" u="none" strike="noStrike" kern="1200" cap="none" spc="0" normalizeH="0" baseline="0" noProof="0" dirty="0">
              <a:ln>
                <a:noFill/>
              </a:ln>
              <a:solidFill>
                <a:srgbClr val="C4D558"/>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29D11808-ED20-4F41-A920-47CB7D3BDA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915" y="2196006"/>
            <a:ext cx="312895" cy="329224"/>
          </a:xfrm>
          <a:prstGeom prst="rect">
            <a:avLst/>
          </a:prstGeom>
        </p:spPr>
      </p:pic>
      <p:pic>
        <p:nvPicPr>
          <p:cNvPr id="14" name="Picture 13">
            <a:extLst>
              <a:ext uri="{FF2B5EF4-FFF2-40B4-BE49-F238E27FC236}">
                <a16:creationId xmlns:a16="http://schemas.microsoft.com/office/drawing/2014/main" id="{A566D3AC-EC16-794F-9BC6-3998FAA38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622" y="4473273"/>
            <a:ext cx="4076963" cy="872134"/>
          </a:xfrm>
          <a:prstGeom prst="rect">
            <a:avLst/>
          </a:prstGeom>
        </p:spPr>
      </p:pic>
      <p:pic>
        <p:nvPicPr>
          <p:cNvPr id="16" name="Picture 15">
            <a:extLst>
              <a:ext uri="{FF2B5EF4-FFF2-40B4-BE49-F238E27FC236}">
                <a16:creationId xmlns:a16="http://schemas.microsoft.com/office/drawing/2014/main" id="{5F6A282C-2B8A-2E46-BBE8-265F72E500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35" y="3031858"/>
            <a:ext cx="312895" cy="329224"/>
          </a:xfrm>
          <a:prstGeom prst="rect">
            <a:avLst/>
          </a:prstGeom>
        </p:spPr>
      </p:pic>
      <p:pic>
        <p:nvPicPr>
          <p:cNvPr id="17" name="Picture 16">
            <a:extLst>
              <a:ext uri="{FF2B5EF4-FFF2-40B4-BE49-F238E27FC236}">
                <a16:creationId xmlns:a16="http://schemas.microsoft.com/office/drawing/2014/main" id="{6CE9A3FC-A46C-D64A-921C-2A0954EEB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294" y="3902227"/>
            <a:ext cx="312895" cy="329224"/>
          </a:xfrm>
          <a:prstGeom prst="rect">
            <a:avLst/>
          </a:prstGeom>
        </p:spPr>
      </p:pic>
      <p:pic>
        <p:nvPicPr>
          <p:cNvPr id="18" name="Picture 17">
            <a:extLst>
              <a:ext uri="{FF2B5EF4-FFF2-40B4-BE49-F238E27FC236}">
                <a16:creationId xmlns:a16="http://schemas.microsoft.com/office/drawing/2014/main" id="{F65143FB-5C24-D049-A03B-495C606F48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635" y="206258"/>
            <a:ext cx="605143" cy="1110355"/>
          </a:xfrm>
          <a:prstGeom prst="rect">
            <a:avLst/>
          </a:prstGeom>
        </p:spPr>
      </p:pic>
      <p:pic>
        <p:nvPicPr>
          <p:cNvPr id="11" name="Picture 10">
            <a:extLst>
              <a:ext uri="{FF2B5EF4-FFF2-40B4-BE49-F238E27FC236}">
                <a16:creationId xmlns:a16="http://schemas.microsoft.com/office/drawing/2014/main" id="{4EB3F326-5633-406B-B8F9-F9368F1299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294" y="1300775"/>
            <a:ext cx="312895" cy="329224"/>
          </a:xfrm>
          <a:prstGeom prst="rect">
            <a:avLst/>
          </a:prstGeom>
        </p:spPr>
      </p:pic>
    </p:spTree>
    <p:extLst>
      <p:ext uri="{BB962C8B-B14F-4D97-AF65-F5344CB8AC3E}">
        <p14:creationId xmlns:p14="http://schemas.microsoft.com/office/powerpoint/2010/main" val="2749023218"/>
      </p:ext>
    </p:extLst>
  </p:cSld>
  <p:clrMapOvr>
    <a:masterClrMapping/>
  </p:clrMapOvr>
</p:sld>
</file>

<file path=ppt/theme/theme1.xml><?xml version="1.0" encoding="utf-8"?>
<a:theme xmlns:a="http://schemas.openxmlformats.org/drawingml/2006/main" name="1_Office Theme">
  <a:themeElements>
    <a:clrScheme name="CHSW colours">
      <a:dk1>
        <a:srgbClr val="C4D558"/>
      </a:dk1>
      <a:lt1>
        <a:srgbClr val="007D44"/>
      </a:lt1>
      <a:dk2>
        <a:srgbClr val="D70079"/>
      </a:dk2>
      <a:lt2>
        <a:srgbClr val="0071BA"/>
      </a:lt2>
      <a:accent1>
        <a:srgbClr val="FFDE00"/>
      </a:accent1>
      <a:accent2>
        <a:srgbClr val="674796"/>
      </a:accent2>
      <a:accent3>
        <a:srgbClr val="D74014"/>
      </a:accent3>
      <a:accent4>
        <a:srgbClr val="4A4A49"/>
      </a:accent4>
      <a:accent5>
        <a:srgbClr val="007D44"/>
      </a:accent5>
      <a:accent6>
        <a:srgbClr val="C4D558"/>
      </a:accent6>
      <a:hlink>
        <a:srgbClr val="0071BA"/>
      </a:hlink>
      <a:folHlink>
        <a:srgbClr val="0071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78399B1-AB35-0941-9049-EA6AAF60EBD7}" vid="{1B00E439-B2CA-FA4F-AE3F-DE37606F53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TotalTime>
  <Words>162</Words>
  <Application>Microsoft Macintosh PowerPoint</Application>
  <PresentationFormat>On-screen Show (4:3)</PresentationFormat>
  <Paragraphs>33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Gill Sans</vt:lpstr>
      <vt:lpstr>Kristen ITC</vt:lpstr>
      <vt:lpstr>1_Office Theme</vt:lpstr>
      <vt:lpstr>Warm up activity  Think of a time when you  have helped someone</vt:lpstr>
      <vt:lpstr>An introduction to Children’s Hospice South West (CHSW) </vt:lpstr>
      <vt:lpstr>   ur Hospices</vt:lpstr>
      <vt:lpstr>Understanding  the connections </vt:lpstr>
      <vt:lpstr>Activity </vt:lpstr>
      <vt:lpstr>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Volunteer LBH</dc:creator>
  <cp:lastModifiedBy>Designer</cp:lastModifiedBy>
  <cp:revision>23</cp:revision>
  <dcterms:created xsi:type="dcterms:W3CDTF">2018-12-13T14:19:10Z</dcterms:created>
  <dcterms:modified xsi:type="dcterms:W3CDTF">2019-04-16T15:53:18Z</dcterms:modified>
</cp:coreProperties>
</file>