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handoutMasterIdLst>
    <p:handoutMasterId r:id="rId12"/>
  </p:handoutMasterIdLst>
  <p:sldIdLst>
    <p:sldId id="259" r:id="rId5"/>
    <p:sldId id="257"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F3D4"/>
    <a:srgbClr val="4A4A49"/>
    <a:srgbClr val="007D44"/>
    <a:srgbClr val="FFFFFF"/>
    <a:srgbClr val="C4D558"/>
    <a:srgbClr val="BDD243"/>
    <a:srgbClr val="0087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29" autoAdjust="0"/>
    <p:restoredTop sz="94620" autoAdjust="0"/>
  </p:normalViewPr>
  <p:slideViewPr>
    <p:cSldViewPr>
      <p:cViewPr varScale="1">
        <p:scale>
          <a:sx n="114" d="100"/>
          <a:sy n="114" d="100"/>
        </p:scale>
        <p:origin x="183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74" d="100"/>
          <a:sy n="74" d="100"/>
        </p:scale>
        <p:origin x="-3048" y="-7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AFDD00E-7FF2-402D-B27A-D1950ABECD98}" type="datetimeFigureOut">
              <a:rPr lang="en-GB" smtClean="0"/>
              <a:t>12/04/2019</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978CB58-CB4C-4607-8FEB-D7B9D5E183CA}" type="slidenum">
              <a:rPr lang="en-GB" smtClean="0"/>
              <a:t>‹#›</a:t>
            </a:fld>
            <a:endParaRPr lang="en-GB" dirty="0"/>
          </a:p>
        </p:txBody>
      </p:sp>
    </p:spTree>
    <p:extLst>
      <p:ext uri="{BB962C8B-B14F-4D97-AF65-F5344CB8AC3E}">
        <p14:creationId xmlns:p14="http://schemas.microsoft.com/office/powerpoint/2010/main" val="41031374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685411-9980-4168-BE04-4F67C73A4785}" type="datetimeFigureOut">
              <a:rPr lang="en-GB" smtClean="0"/>
              <a:t>12/04/2019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45402F-AF61-45AC-A94C-B3BA1851B81C}" type="slidenum">
              <a:rPr lang="en-GB" smtClean="0"/>
              <a:t>‹#›</a:t>
            </a:fld>
            <a:endParaRPr lang="en-GB"/>
          </a:p>
        </p:txBody>
      </p:sp>
    </p:spTree>
    <p:extLst>
      <p:ext uri="{BB962C8B-B14F-4D97-AF65-F5344CB8AC3E}">
        <p14:creationId xmlns:p14="http://schemas.microsoft.com/office/powerpoint/2010/main" val="2508021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Gill Sans"/>
        <a:ea typeface="+mn-ea"/>
        <a:cs typeface="+mn-cs"/>
      </a:defRPr>
    </a:lvl1pPr>
    <a:lvl2pPr marL="457200" algn="l" defTabSz="914400" rtl="0" eaLnBrk="1" latinLnBrk="0" hangingPunct="1">
      <a:defRPr sz="1200" kern="1200">
        <a:solidFill>
          <a:schemeClr val="tx1"/>
        </a:solidFill>
        <a:latin typeface="Gill Sans"/>
        <a:ea typeface="+mn-ea"/>
        <a:cs typeface="+mn-cs"/>
      </a:defRPr>
    </a:lvl2pPr>
    <a:lvl3pPr marL="914400" algn="l" defTabSz="914400" rtl="0" eaLnBrk="1" latinLnBrk="0" hangingPunct="1">
      <a:defRPr sz="1200" kern="1200">
        <a:solidFill>
          <a:schemeClr val="tx1"/>
        </a:solidFill>
        <a:latin typeface="Gill Sans"/>
        <a:ea typeface="+mn-ea"/>
        <a:cs typeface="+mn-cs"/>
      </a:defRPr>
    </a:lvl3pPr>
    <a:lvl4pPr marL="1371600" algn="l" defTabSz="914400" rtl="0" eaLnBrk="1" latinLnBrk="0" hangingPunct="1">
      <a:defRPr sz="1200" kern="1200">
        <a:solidFill>
          <a:schemeClr val="tx1"/>
        </a:solidFill>
        <a:latin typeface="Gill Sans"/>
        <a:ea typeface="+mn-ea"/>
        <a:cs typeface="+mn-cs"/>
      </a:defRPr>
    </a:lvl4pPr>
    <a:lvl5pPr marL="1828800" algn="l" defTabSz="914400" rtl="0" eaLnBrk="1" latinLnBrk="0" hangingPunct="1">
      <a:defRPr sz="1200" kern="1200">
        <a:solidFill>
          <a:schemeClr val="tx1"/>
        </a:solidFill>
        <a:latin typeface="Gill San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48880"/>
            <a:ext cx="7772400" cy="1470025"/>
          </a:xfrm>
        </p:spPr>
        <p:txBody>
          <a:bodyPr/>
          <a:lstStyle>
            <a:lvl1pPr algn="ctr">
              <a:defRPr/>
            </a:lvl1p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DD02B5F-62D4-4AD1-83C7-42B62BC84AA6}" type="datetimeFigureOut">
              <a:rPr lang="en-GB" smtClean="0"/>
              <a:t>12/04/2019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DF14E9-0C66-4FF2-A44A-8B7EB1184BB2}" type="slidenum">
              <a:rPr lang="en-GB" smtClean="0"/>
              <a:t>‹#›</a:t>
            </a:fld>
            <a:endParaRPr lang="en-GB"/>
          </a:p>
        </p:txBody>
      </p:sp>
    </p:spTree>
    <p:extLst>
      <p:ext uri="{BB962C8B-B14F-4D97-AF65-F5344CB8AC3E}">
        <p14:creationId xmlns:p14="http://schemas.microsoft.com/office/powerpoint/2010/main" val="446039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1"/>
            <a:ext cx="6275040" cy="398903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DD02B5F-62D4-4AD1-83C7-42B62BC84AA6}" type="datetimeFigureOut">
              <a:rPr lang="en-GB" smtClean="0"/>
              <a:t>12/04/2019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DF14E9-0C66-4FF2-A44A-8B7EB1184BB2}" type="slidenum">
              <a:rPr lang="en-GB" smtClean="0"/>
              <a:t>‹#›</a:t>
            </a:fld>
            <a:endParaRPr lang="en-GB"/>
          </a:p>
        </p:txBody>
      </p:sp>
    </p:spTree>
    <p:extLst>
      <p:ext uri="{BB962C8B-B14F-4D97-AF65-F5344CB8AC3E}">
        <p14:creationId xmlns:p14="http://schemas.microsoft.com/office/powerpoint/2010/main" val="2189094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420889"/>
            <a:ext cx="2057400" cy="316835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51520" y="274639"/>
            <a:ext cx="6225480" cy="538660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8DD02B5F-62D4-4AD1-83C7-42B62BC84AA6}" type="datetimeFigureOut">
              <a:rPr lang="en-GB" smtClean="0"/>
              <a:t>12/04/2019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DF14E9-0C66-4FF2-A44A-8B7EB1184BB2}" type="slidenum">
              <a:rPr lang="en-GB" smtClean="0"/>
              <a:t>‹#›</a:t>
            </a:fld>
            <a:endParaRPr lang="en-GB"/>
          </a:p>
        </p:txBody>
      </p:sp>
    </p:spTree>
    <p:extLst>
      <p:ext uri="{BB962C8B-B14F-4D97-AF65-F5344CB8AC3E}">
        <p14:creationId xmlns:p14="http://schemas.microsoft.com/office/powerpoint/2010/main" val="3449684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DD02B5F-62D4-4AD1-83C7-42B62BC84AA6}" type="datetimeFigureOut">
              <a:rPr lang="en-GB" smtClean="0"/>
              <a:t>12/04/2019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DF14E9-0C66-4FF2-A44A-8B7EB1184BB2}" type="slidenum">
              <a:rPr lang="en-GB" smtClean="0"/>
              <a:t>‹#›</a:t>
            </a:fld>
            <a:endParaRPr lang="en-GB"/>
          </a:p>
        </p:txBody>
      </p:sp>
    </p:spTree>
    <p:extLst>
      <p:ext uri="{BB962C8B-B14F-4D97-AF65-F5344CB8AC3E}">
        <p14:creationId xmlns:p14="http://schemas.microsoft.com/office/powerpoint/2010/main" val="2173062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137099"/>
            <a:ext cx="7772400" cy="1362075"/>
          </a:xfrm>
        </p:spPr>
        <p:txBody>
          <a:bodyPr anchor="t"/>
          <a:lstStyle>
            <a:lvl1pPr algn="l">
              <a:defRPr sz="4000" b="1" cap="none" baseline="0"/>
            </a:lvl1pPr>
          </a:lstStyle>
          <a:p>
            <a:r>
              <a:rPr lang="en-US"/>
              <a:t>Click to edit Master title style</a:t>
            </a:r>
            <a:endParaRPr lang="en-GB" dirty="0"/>
          </a:p>
        </p:txBody>
      </p:sp>
      <p:sp>
        <p:nvSpPr>
          <p:cNvPr id="3" name="Text Placeholder 2"/>
          <p:cNvSpPr>
            <a:spLocks noGrp="1"/>
          </p:cNvSpPr>
          <p:nvPr>
            <p:ph type="body" idx="1"/>
          </p:nvPr>
        </p:nvSpPr>
        <p:spPr>
          <a:xfrm>
            <a:off x="722313" y="2636912"/>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D02B5F-62D4-4AD1-83C7-42B62BC84AA6}" type="datetimeFigureOut">
              <a:rPr lang="en-GB" smtClean="0"/>
              <a:t>12/04/2019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DF14E9-0C66-4FF2-A44A-8B7EB1184BB2}" type="slidenum">
              <a:rPr lang="en-GB" smtClean="0"/>
              <a:t>‹#›</a:t>
            </a:fld>
            <a:endParaRPr lang="en-GB"/>
          </a:p>
        </p:txBody>
      </p:sp>
    </p:spTree>
    <p:extLst>
      <p:ext uri="{BB962C8B-B14F-4D97-AF65-F5344CB8AC3E}">
        <p14:creationId xmlns:p14="http://schemas.microsoft.com/office/powerpoint/2010/main" val="1707593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1"/>
            <a:ext cx="4038600" cy="40610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1"/>
            <a:ext cx="4038600" cy="40610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DD02B5F-62D4-4AD1-83C7-42B62BC84AA6}" type="datetimeFigureOut">
              <a:rPr lang="en-GB" smtClean="0"/>
              <a:t>12/04/2019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DF14E9-0C66-4FF2-A44A-8B7EB1184BB2}" type="slidenum">
              <a:rPr lang="en-GB" smtClean="0"/>
              <a:t>‹#›</a:t>
            </a:fld>
            <a:endParaRPr lang="en-GB"/>
          </a:p>
        </p:txBody>
      </p:sp>
    </p:spTree>
    <p:extLst>
      <p:ext uri="{BB962C8B-B14F-4D97-AF65-F5344CB8AC3E}">
        <p14:creationId xmlns:p14="http://schemas.microsoft.com/office/powerpoint/2010/main" val="3362939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457200" y="1628800"/>
            <a:ext cx="4040188" cy="546074"/>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41436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628799"/>
            <a:ext cx="4041775" cy="546075"/>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41436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DD02B5F-62D4-4AD1-83C7-42B62BC84AA6}" type="datetimeFigureOut">
              <a:rPr lang="en-GB" smtClean="0"/>
              <a:t>12/04/2019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9DF14E9-0C66-4FF2-A44A-8B7EB1184BB2}" type="slidenum">
              <a:rPr lang="en-GB" smtClean="0"/>
              <a:t>‹#›</a:t>
            </a:fld>
            <a:endParaRPr lang="en-GB"/>
          </a:p>
        </p:txBody>
      </p:sp>
    </p:spTree>
    <p:extLst>
      <p:ext uri="{BB962C8B-B14F-4D97-AF65-F5344CB8AC3E}">
        <p14:creationId xmlns:p14="http://schemas.microsoft.com/office/powerpoint/2010/main" val="161834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DD02B5F-62D4-4AD1-83C7-42B62BC84AA6}" type="datetimeFigureOut">
              <a:rPr lang="en-GB" smtClean="0"/>
              <a:t>12/04/2019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9DF14E9-0C66-4FF2-A44A-8B7EB1184BB2}" type="slidenum">
              <a:rPr lang="en-GB" smtClean="0"/>
              <a:t>‹#›</a:t>
            </a:fld>
            <a:endParaRPr lang="en-GB"/>
          </a:p>
        </p:txBody>
      </p:sp>
    </p:spTree>
    <p:extLst>
      <p:ext uri="{BB962C8B-B14F-4D97-AF65-F5344CB8AC3E}">
        <p14:creationId xmlns:p14="http://schemas.microsoft.com/office/powerpoint/2010/main" val="3068852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02B5F-62D4-4AD1-83C7-42B62BC84AA6}" type="datetimeFigureOut">
              <a:rPr lang="en-GB" smtClean="0"/>
              <a:t>12/04/2019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9DF14E9-0C66-4FF2-A44A-8B7EB1184BB2}" type="slidenum">
              <a:rPr lang="en-GB" smtClean="0"/>
              <a:t>‹#›</a:t>
            </a:fld>
            <a:endParaRPr lang="en-GB"/>
          </a:p>
        </p:txBody>
      </p:sp>
    </p:spTree>
    <p:extLst>
      <p:ext uri="{BB962C8B-B14F-4D97-AF65-F5344CB8AC3E}">
        <p14:creationId xmlns:p14="http://schemas.microsoft.com/office/powerpoint/2010/main" val="113464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1484784"/>
            <a:ext cx="5111750" cy="415114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457200" y="1435101"/>
            <a:ext cx="3008313" cy="4226147"/>
          </a:xfrm>
        </p:spPr>
        <p:txBody>
          <a:bodyPr/>
          <a:lstStyle>
            <a:lvl1pPr marL="0" indent="0">
              <a:buNone/>
              <a:defRPr sz="1400">
                <a:latin typeface="Gill San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D02B5F-62D4-4AD1-83C7-42B62BC84AA6}" type="datetimeFigureOut">
              <a:rPr lang="en-GB" smtClean="0"/>
              <a:t>12/04/2019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DF14E9-0C66-4FF2-A44A-8B7EB1184BB2}" type="slidenum">
              <a:rPr lang="en-GB" smtClean="0"/>
              <a:t>‹#›</a:t>
            </a:fld>
            <a:endParaRPr lang="en-GB"/>
          </a:p>
        </p:txBody>
      </p:sp>
    </p:spTree>
    <p:extLst>
      <p:ext uri="{BB962C8B-B14F-4D97-AF65-F5344CB8AC3E}">
        <p14:creationId xmlns:p14="http://schemas.microsoft.com/office/powerpoint/2010/main" val="2356545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95536" y="4653136"/>
            <a:ext cx="6336704"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395536" y="548680"/>
            <a:ext cx="6336704" cy="403244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395536" y="5219874"/>
            <a:ext cx="6336704" cy="65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D02B5F-62D4-4AD1-83C7-42B62BC84AA6}" type="datetimeFigureOut">
              <a:rPr lang="en-GB" smtClean="0"/>
              <a:t>12/04/2019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DF14E9-0C66-4FF2-A44A-8B7EB1184BB2}" type="slidenum">
              <a:rPr lang="en-GB" smtClean="0"/>
              <a:t>‹#›</a:t>
            </a:fld>
            <a:endParaRPr lang="en-GB"/>
          </a:p>
        </p:txBody>
      </p:sp>
    </p:spTree>
    <p:extLst>
      <p:ext uri="{BB962C8B-B14F-4D97-AF65-F5344CB8AC3E}">
        <p14:creationId xmlns:p14="http://schemas.microsoft.com/office/powerpoint/2010/main" val="3116576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6275040" cy="1282154"/>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600201"/>
            <a:ext cx="8229600" cy="39890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2"/>
          </p:nvPr>
        </p:nvSpPr>
        <p:spPr>
          <a:xfrm>
            <a:off x="251520" y="6453336"/>
            <a:ext cx="2133600" cy="293117"/>
          </a:xfrm>
          <a:prstGeom prst="rect">
            <a:avLst/>
          </a:prstGeom>
        </p:spPr>
        <p:txBody>
          <a:bodyPr vert="horz" lIns="91440" tIns="45720" rIns="91440" bIns="45720" rtlCol="0" anchor="ctr"/>
          <a:lstStyle>
            <a:lvl1pPr algn="l">
              <a:defRPr sz="1200">
                <a:solidFill>
                  <a:srgbClr val="00874B"/>
                </a:solidFill>
                <a:latin typeface="Gill Sans"/>
              </a:defRPr>
            </a:lvl1pPr>
          </a:lstStyle>
          <a:p>
            <a:fld id="{8DD02B5F-62D4-4AD1-83C7-42B62BC84AA6}" type="datetimeFigureOut">
              <a:rPr lang="en-GB" smtClean="0"/>
              <a:pPr/>
              <a:t>12/04/2019</a:t>
            </a:fld>
            <a:endParaRPr lang="en-GB" dirty="0"/>
          </a:p>
        </p:txBody>
      </p:sp>
      <p:sp>
        <p:nvSpPr>
          <p:cNvPr id="5" name="Footer Placeholder 4"/>
          <p:cNvSpPr>
            <a:spLocks noGrp="1"/>
          </p:cNvSpPr>
          <p:nvPr>
            <p:ph type="ftr" sz="quarter" idx="3"/>
          </p:nvPr>
        </p:nvSpPr>
        <p:spPr>
          <a:xfrm>
            <a:off x="2483768" y="6356350"/>
            <a:ext cx="3536032" cy="365125"/>
          </a:xfrm>
          <a:prstGeom prst="rect">
            <a:avLst/>
          </a:prstGeom>
        </p:spPr>
        <p:txBody>
          <a:bodyPr vert="horz" lIns="91440" tIns="45720" rIns="91440" bIns="45720" rtlCol="0" anchor="ctr"/>
          <a:lstStyle>
            <a:lvl1pPr algn="ctr">
              <a:defRPr sz="1200">
                <a:solidFill>
                  <a:srgbClr val="00874B"/>
                </a:solidFill>
                <a:latin typeface="Gill Sans"/>
              </a:defRPr>
            </a:lvl1pPr>
          </a:lstStyle>
          <a:p>
            <a:endParaRPr lang="en-GB" dirty="0"/>
          </a:p>
        </p:txBody>
      </p:sp>
      <p:sp>
        <p:nvSpPr>
          <p:cNvPr id="6" name="Slide Number Placeholder 5"/>
          <p:cNvSpPr>
            <a:spLocks noGrp="1"/>
          </p:cNvSpPr>
          <p:nvPr>
            <p:ph type="sldNum" sz="quarter" idx="4"/>
          </p:nvPr>
        </p:nvSpPr>
        <p:spPr>
          <a:xfrm>
            <a:off x="8172400" y="5877272"/>
            <a:ext cx="909464" cy="365125"/>
          </a:xfrm>
          <a:prstGeom prst="rect">
            <a:avLst/>
          </a:prstGeom>
        </p:spPr>
        <p:txBody>
          <a:bodyPr vert="horz" lIns="91440" tIns="45720" rIns="91440" bIns="45720" rtlCol="0" anchor="ctr"/>
          <a:lstStyle>
            <a:lvl1pPr algn="r">
              <a:defRPr sz="1200">
                <a:solidFill>
                  <a:schemeClr val="bg1"/>
                </a:solidFill>
                <a:latin typeface="Gill Sans"/>
              </a:defRPr>
            </a:lvl1pPr>
          </a:lstStyle>
          <a:p>
            <a:fld id="{E9DF14E9-0C66-4FF2-A44A-8B7EB1184BB2}" type="slidenum">
              <a:rPr lang="en-GB" smtClean="0"/>
              <a:pPr/>
              <a:t>‹#›</a:t>
            </a:fld>
            <a:endParaRPr lang="en-GB" dirty="0"/>
          </a:p>
        </p:txBody>
      </p:sp>
    </p:spTree>
    <p:extLst>
      <p:ext uri="{BB962C8B-B14F-4D97-AF65-F5344CB8AC3E}">
        <p14:creationId xmlns:p14="http://schemas.microsoft.com/office/powerpoint/2010/main" val="1561550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lang="en-US" sz="4400" kern="1200" dirty="0" smtClean="0">
          <a:solidFill>
            <a:srgbClr val="00874B"/>
          </a:solidFill>
          <a:latin typeface="Gill Sans"/>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Gill Sans"/>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ill Sans"/>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ill Sans"/>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ill Sans"/>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ill Sans"/>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899653C-3BD4-6849-BB29-36D98F0AD94F}"/>
              </a:ext>
            </a:extLst>
          </p:cNvPr>
          <p:cNvSpPr/>
          <p:nvPr/>
        </p:nvSpPr>
        <p:spPr>
          <a:xfrm>
            <a:off x="1115616" y="980728"/>
            <a:ext cx="7488832" cy="1689036"/>
          </a:xfrm>
          <a:prstGeom prst="rect">
            <a:avLst/>
          </a:prstGeom>
          <a:solidFill>
            <a:srgbClr val="EFF3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EFF3D4"/>
              </a:solidFill>
            </a:endParaRPr>
          </a:p>
        </p:txBody>
      </p:sp>
      <p:sp>
        <p:nvSpPr>
          <p:cNvPr id="2" name="Title 1"/>
          <p:cNvSpPr>
            <a:spLocks noGrp="1"/>
          </p:cNvSpPr>
          <p:nvPr>
            <p:ph type="ctrTitle"/>
          </p:nvPr>
        </p:nvSpPr>
        <p:spPr>
          <a:xfrm>
            <a:off x="1835696" y="1016732"/>
            <a:ext cx="7772400" cy="1617028"/>
          </a:xfrm>
        </p:spPr>
        <p:txBody>
          <a:bodyPr>
            <a:normAutofit/>
          </a:bodyPr>
          <a:lstStyle/>
          <a:p>
            <a:pPr algn="l"/>
            <a:r>
              <a:rPr lang="en-GB" altLang="en-US" sz="4000" b="1" dirty="0">
                <a:solidFill>
                  <a:srgbClr val="007D44"/>
                </a:solidFill>
                <a:latin typeface="Calibri" panose="020F0502020204030204" pitchFamily="34" charset="0"/>
                <a:cs typeface="Calibri" panose="020F0502020204030204" pitchFamily="34" charset="0"/>
              </a:rPr>
              <a:t>Desert Island Supplies…</a:t>
            </a:r>
            <a:br>
              <a:rPr lang="en-GB" altLang="en-US" sz="4000" b="1" dirty="0">
                <a:solidFill>
                  <a:srgbClr val="007D44"/>
                </a:solidFill>
                <a:latin typeface="Calibri" panose="020F0502020204030204" pitchFamily="34" charset="0"/>
                <a:cs typeface="Calibri" panose="020F0502020204030204" pitchFamily="34" charset="0"/>
              </a:rPr>
            </a:br>
            <a:r>
              <a:rPr lang="en-GB" altLang="en-US" sz="4000" b="1" dirty="0">
                <a:solidFill>
                  <a:srgbClr val="007D44"/>
                </a:solidFill>
                <a:latin typeface="Calibri" panose="020F0502020204030204" pitchFamily="34" charset="0"/>
                <a:cs typeface="Calibri" panose="020F0502020204030204" pitchFamily="34" charset="0"/>
              </a:rPr>
              <a:t>How would you survive?</a:t>
            </a:r>
          </a:p>
        </p:txBody>
      </p:sp>
      <p:sp>
        <p:nvSpPr>
          <p:cNvPr id="3" name="Subtitle 2"/>
          <p:cNvSpPr>
            <a:spLocks noGrp="1"/>
          </p:cNvSpPr>
          <p:nvPr>
            <p:ph type="subTitle" idx="1"/>
          </p:nvPr>
        </p:nvSpPr>
        <p:spPr>
          <a:xfrm>
            <a:off x="467544" y="2896344"/>
            <a:ext cx="4208512" cy="2764904"/>
          </a:xfrm>
        </p:spPr>
        <p:txBody>
          <a:bodyPr>
            <a:noAutofit/>
          </a:bodyPr>
          <a:lstStyle/>
          <a:p>
            <a:pPr algn="l">
              <a:spcBef>
                <a:spcPct val="0"/>
              </a:spcBef>
            </a:pPr>
            <a:r>
              <a:rPr lang="en-GB" altLang="en-US" sz="2000" dirty="0">
                <a:solidFill>
                  <a:srgbClr val="4A4A49"/>
                </a:solidFill>
                <a:latin typeface="Calibri" panose="020F0502020204030204" pitchFamily="34" charset="0"/>
                <a:cs typeface="Calibri" panose="020F0502020204030204" pitchFamily="34" charset="0"/>
              </a:rPr>
              <a:t>Imagine you’re on a </a:t>
            </a:r>
            <a:r>
              <a:rPr lang="en-GB" altLang="en-US" sz="2000" b="1" dirty="0">
                <a:solidFill>
                  <a:srgbClr val="007D44"/>
                </a:solidFill>
                <a:latin typeface="Calibri" panose="020F0502020204030204" pitchFamily="34" charset="0"/>
                <a:cs typeface="Calibri" panose="020F0502020204030204" pitchFamily="34" charset="0"/>
              </a:rPr>
              <a:t>desert island</a:t>
            </a:r>
            <a:r>
              <a:rPr lang="en-GB" altLang="en-US" sz="2000" dirty="0">
                <a:solidFill>
                  <a:srgbClr val="4A4A49"/>
                </a:solidFill>
                <a:latin typeface="Calibri" panose="020F0502020204030204" pitchFamily="34" charset="0"/>
                <a:cs typeface="Calibri" panose="020F0502020204030204" pitchFamily="34" charset="0"/>
              </a:rPr>
              <a:t>.</a:t>
            </a:r>
          </a:p>
          <a:p>
            <a:pPr algn="l">
              <a:spcBef>
                <a:spcPct val="0"/>
              </a:spcBef>
            </a:pPr>
            <a:endParaRPr lang="en-GB" altLang="en-US" sz="2000" dirty="0">
              <a:solidFill>
                <a:srgbClr val="4A4A49"/>
              </a:solidFill>
              <a:latin typeface="Calibri" panose="020F0502020204030204" pitchFamily="34" charset="0"/>
              <a:cs typeface="Calibri" panose="020F0502020204030204" pitchFamily="34" charset="0"/>
            </a:endParaRPr>
          </a:p>
          <a:p>
            <a:pPr algn="l">
              <a:spcBef>
                <a:spcPct val="0"/>
              </a:spcBef>
            </a:pPr>
            <a:r>
              <a:rPr lang="en-GB" altLang="en-US" sz="2000" dirty="0">
                <a:solidFill>
                  <a:srgbClr val="4A4A49"/>
                </a:solidFill>
                <a:latin typeface="Calibri" panose="020F0502020204030204" pitchFamily="34" charset="0"/>
                <a:cs typeface="Calibri" panose="020F0502020204030204" pitchFamily="34" charset="0"/>
              </a:rPr>
              <a:t>What are the </a:t>
            </a:r>
            <a:r>
              <a:rPr lang="en-GB" altLang="en-US" sz="2000" b="1" dirty="0">
                <a:solidFill>
                  <a:srgbClr val="007D44"/>
                </a:solidFill>
                <a:latin typeface="Calibri" panose="020F0502020204030204" pitchFamily="34" charset="0"/>
                <a:cs typeface="Calibri" panose="020F0502020204030204" pitchFamily="34" charset="0"/>
              </a:rPr>
              <a:t>top 5 things </a:t>
            </a:r>
            <a:r>
              <a:rPr lang="en-GB" altLang="en-US" sz="2000" dirty="0">
                <a:solidFill>
                  <a:srgbClr val="4A4A49"/>
                </a:solidFill>
                <a:latin typeface="Calibri" panose="020F0502020204030204" pitchFamily="34" charset="0"/>
                <a:cs typeface="Calibri" panose="020F0502020204030204" pitchFamily="34" charset="0"/>
              </a:rPr>
              <a:t>that you would take with you?</a:t>
            </a:r>
          </a:p>
          <a:p>
            <a:pPr algn="l">
              <a:spcBef>
                <a:spcPct val="0"/>
              </a:spcBef>
            </a:pPr>
            <a:endParaRPr lang="en-GB" altLang="en-US" sz="2000" dirty="0">
              <a:solidFill>
                <a:srgbClr val="4A4A49"/>
              </a:solidFill>
              <a:latin typeface="Calibri" panose="020F0502020204030204" pitchFamily="34" charset="0"/>
              <a:cs typeface="Calibri" panose="020F0502020204030204" pitchFamily="34" charset="0"/>
            </a:endParaRPr>
          </a:p>
          <a:p>
            <a:pPr algn="l">
              <a:spcBef>
                <a:spcPct val="0"/>
              </a:spcBef>
            </a:pPr>
            <a:r>
              <a:rPr lang="en-GB" altLang="en-US" sz="2000" dirty="0">
                <a:solidFill>
                  <a:srgbClr val="4A4A49"/>
                </a:solidFill>
                <a:latin typeface="Calibri" panose="020F0502020204030204" pitchFamily="34" charset="0"/>
                <a:cs typeface="Calibri" panose="020F0502020204030204" pitchFamily="34" charset="0"/>
              </a:rPr>
              <a:t>How practical have you been?</a:t>
            </a:r>
          </a:p>
          <a:p>
            <a:pPr algn="l">
              <a:spcBef>
                <a:spcPct val="0"/>
              </a:spcBef>
            </a:pPr>
            <a:endParaRPr lang="en-GB" altLang="en-US" sz="2000" dirty="0">
              <a:solidFill>
                <a:srgbClr val="4A4A49"/>
              </a:solidFill>
              <a:latin typeface="Calibri" panose="020F0502020204030204" pitchFamily="34" charset="0"/>
              <a:cs typeface="Calibri" panose="020F0502020204030204" pitchFamily="34" charset="0"/>
            </a:endParaRPr>
          </a:p>
          <a:p>
            <a:pPr algn="l">
              <a:spcBef>
                <a:spcPct val="0"/>
              </a:spcBef>
            </a:pPr>
            <a:r>
              <a:rPr lang="en-GB" altLang="en-US" sz="2000" dirty="0">
                <a:solidFill>
                  <a:srgbClr val="4A4A49"/>
                </a:solidFill>
                <a:latin typeface="Calibri" panose="020F0502020204030204" pitchFamily="34" charset="0"/>
                <a:cs typeface="Calibri" panose="020F0502020204030204" pitchFamily="34" charset="0"/>
              </a:rPr>
              <a:t>Why are your choices more important or better than anyone else’s? </a:t>
            </a:r>
          </a:p>
        </p:txBody>
      </p:sp>
      <p:pic>
        <p:nvPicPr>
          <p:cNvPr id="6" name="Picture 10">
            <a:extLst>
              <a:ext uri="{FF2B5EF4-FFF2-40B4-BE49-F238E27FC236}">
                <a16:creationId xmlns:a16="http://schemas.microsoft.com/office/drawing/2014/main" id="{11008422-150F-2543-90CC-025D6BDF1F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6273" y="2960949"/>
            <a:ext cx="3818175" cy="2556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a:extLst>
              <a:ext uri="{FF2B5EF4-FFF2-40B4-BE49-F238E27FC236}">
                <a16:creationId xmlns:a16="http://schemas.microsoft.com/office/drawing/2014/main" id="{4B37BC72-A1F5-2345-A53B-F1E1A3A860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202359"/>
            <a:ext cx="1361737" cy="2498600"/>
          </a:xfrm>
          <a:prstGeom prst="rect">
            <a:avLst/>
          </a:prstGeom>
        </p:spPr>
      </p:pic>
    </p:spTree>
    <p:extLst>
      <p:ext uri="{BB962C8B-B14F-4D97-AF65-F5344CB8AC3E}">
        <p14:creationId xmlns:p14="http://schemas.microsoft.com/office/powerpoint/2010/main" val="245516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778" y="356019"/>
            <a:ext cx="6275040" cy="1282155"/>
          </a:xfrm>
        </p:spPr>
        <p:txBody>
          <a:bodyPr>
            <a:normAutofit fontScale="90000"/>
          </a:bodyPr>
          <a:lstStyle/>
          <a:p>
            <a:r>
              <a:rPr lang="en-GB" altLang="en-US" sz="4000" b="1" dirty="0">
                <a:solidFill>
                  <a:srgbClr val="007D44"/>
                </a:solidFill>
                <a:latin typeface="Calibri" panose="020F0502020204030204" pitchFamily="34" charset="0"/>
                <a:cs typeface="Calibri" panose="020F0502020204030204" pitchFamily="34" charset="0"/>
              </a:rPr>
              <a:t>An introduction to Children’s Hospice South West (CHSW)</a:t>
            </a:r>
            <a:br>
              <a:rPr lang="en-GB" altLang="en-US" sz="2000" b="1" dirty="0">
                <a:solidFill>
                  <a:srgbClr val="7030A0"/>
                </a:solidFill>
                <a:latin typeface="Calibri" panose="020F0502020204030204" pitchFamily="34" charset="0"/>
                <a:cs typeface="Calibri" panose="020F0502020204030204" pitchFamily="34" charset="0"/>
              </a:rPr>
            </a:br>
            <a:endParaRPr lang="en-GB" sz="2000" dirty="0">
              <a:solidFill>
                <a:srgbClr val="007D44"/>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49522" y="1637680"/>
            <a:ext cx="8229600" cy="4226768"/>
          </a:xfrm>
        </p:spPr>
        <p:txBody>
          <a:bodyPr>
            <a:noAutofit/>
          </a:bodyPr>
          <a:lstStyle/>
          <a:p>
            <a:pPr>
              <a:spcBef>
                <a:spcPct val="0"/>
              </a:spcBef>
            </a:pPr>
            <a:r>
              <a:rPr lang="en-GB" altLang="en-US" sz="1600" dirty="0">
                <a:solidFill>
                  <a:srgbClr val="4A4A49"/>
                </a:solidFill>
                <a:latin typeface="Calibri" panose="020F0502020204030204" pitchFamily="34" charset="0"/>
                <a:cs typeface="Calibri" panose="020F0502020204030204" pitchFamily="34" charset="0"/>
              </a:rPr>
              <a:t>CHSW helps families make the most of short and precious lives. </a:t>
            </a:r>
          </a:p>
          <a:p>
            <a:pPr>
              <a:spcBef>
                <a:spcPct val="0"/>
              </a:spcBef>
              <a:buFontTx/>
              <a:buNone/>
            </a:pPr>
            <a:endParaRPr lang="en-GB" altLang="en-US" sz="1600" dirty="0">
              <a:solidFill>
                <a:srgbClr val="4A4A49"/>
              </a:solidFill>
              <a:latin typeface="Calibri" panose="020F0502020204030204" pitchFamily="34" charset="0"/>
              <a:cs typeface="Calibri" panose="020F0502020204030204" pitchFamily="34" charset="0"/>
            </a:endParaRPr>
          </a:p>
          <a:p>
            <a:pPr>
              <a:spcBef>
                <a:spcPct val="0"/>
              </a:spcBef>
            </a:pPr>
            <a:r>
              <a:rPr lang="en-GB" altLang="en-US" sz="1600" dirty="0">
                <a:solidFill>
                  <a:srgbClr val="007D44"/>
                </a:solidFill>
                <a:latin typeface="Calibri" panose="020F0502020204030204" pitchFamily="34" charset="0"/>
                <a:cs typeface="Calibri" panose="020F0502020204030204" pitchFamily="34" charset="0"/>
              </a:rPr>
              <a:t>They do this by looking after children that have life–limiting conditions. This means </a:t>
            </a:r>
            <a:br>
              <a:rPr lang="en-GB" altLang="en-US" sz="1600" dirty="0">
                <a:solidFill>
                  <a:srgbClr val="007D44"/>
                </a:solidFill>
                <a:latin typeface="Calibri" panose="020F0502020204030204" pitchFamily="34" charset="0"/>
                <a:cs typeface="Calibri" panose="020F0502020204030204" pitchFamily="34" charset="0"/>
              </a:rPr>
            </a:br>
            <a:r>
              <a:rPr lang="en-GB" altLang="en-US" sz="1600" dirty="0">
                <a:solidFill>
                  <a:srgbClr val="007D44"/>
                </a:solidFill>
                <a:latin typeface="Calibri" panose="020F0502020204030204" pitchFamily="34" charset="0"/>
                <a:cs typeface="Calibri" panose="020F0502020204030204" pitchFamily="34" charset="0"/>
              </a:rPr>
              <a:t>that the children may die before reaching adulthood because of an illness that they’ve developed or genetic condition they were born with.  </a:t>
            </a:r>
          </a:p>
          <a:p>
            <a:pPr>
              <a:spcBef>
                <a:spcPct val="0"/>
              </a:spcBef>
            </a:pPr>
            <a:endParaRPr lang="en-GB" altLang="en-US" sz="1600" dirty="0">
              <a:solidFill>
                <a:srgbClr val="4A4A49"/>
              </a:solidFill>
              <a:latin typeface="Calibri" panose="020F0502020204030204" pitchFamily="34" charset="0"/>
              <a:cs typeface="Calibri" panose="020F0502020204030204" pitchFamily="34" charset="0"/>
            </a:endParaRPr>
          </a:p>
          <a:p>
            <a:pPr>
              <a:spcBef>
                <a:spcPct val="0"/>
              </a:spcBef>
            </a:pPr>
            <a:r>
              <a:rPr lang="en-GB" altLang="en-US" sz="1600" dirty="0">
                <a:solidFill>
                  <a:srgbClr val="4A4A49"/>
                </a:solidFill>
                <a:latin typeface="Calibri" panose="020F0502020204030204" pitchFamily="34" charset="0"/>
                <a:cs typeface="Calibri" panose="020F0502020204030204" pitchFamily="34" charset="0"/>
              </a:rPr>
              <a:t>When families go to stay at one of their hospices for a short break, CHSW take on the day to day care and provide the medicine needed for these children. This means that families can relax and enjoy special time together without the responsibilities they would normally have as full time carers and instead they can just have fun and make precious, happy memories. </a:t>
            </a:r>
          </a:p>
          <a:p>
            <a:pPr>
              <a:spcBef>
                <a:spcPct val="0"/>
              </a:spcBef>
            </a:pPr>
            <a:endParaRPr lang="en-GB" altLang="en-US" sz="1600" dirty="0">
              <a:solidFill>
                <a:srgbClr val="4A4A49"/>
              </a:solidFill>
              <a:latin typeface="Calibri" panose="020F0502020204030204" pitchFamily="34" charset="0"/>
              <a:cs typeface="Calibri" panose="020F0502020204030204" pitchFamily="34" charset="0"/>
            </a:endParaRPr>
          </a:p>
          <a:p>
            <a:pPr>
              <a:spcBef>
                <a:spcPct val="0"/>
              </a:spcBef>
            </a:pPr>
            <a:r>
              <a:rPr lang="en-GB" altLang="en-US" sz="1600" dirty="0">
                <a:solidFill>
                  <a:srgbClr val="007D44"/>
                </a:solidFill>
                <a:latin typeface="Calibri" panose="020F0502020204030204" pitchFamily="34" charset="0"/>
                <a:cs typeface="Calibri" panose="020F0502020204030204" pitchFamily="34" charset="0"/>
              </a:rPr>
              <a:t>They can do things they couldn't at home because CHSW are there to support them in everyway. They help everyone in the child’s family: mums and dads, brothers and sisters. CHSW offer a ‘home from home’ and become part of their lives for many years.</a:t>
            </a:r>
            <a:endParaRPr lang="en-GB" sz="1600" dirty="0">
              <a:solidFill>
                <a:srgbClr val="007D44"/>
              </a:solidFill>
              <a:latin typeface="Calibri" panose="020F050202020403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484F93BC-F785-524C-AF60-420003541AD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9883" y="1625537"/>
            <a:ext cx="312895" cy="329224"/>
          </a:xfrm>
          <a:prstGeom prst="rect">
            <a:avLst/>
          </a:prstGeom>
        </p:spPr>
      </p:pic>
      <p:pic>
        <p:nvPicPr>
          <p:cNvPr id="11" name="Picture 10">
            <a:extLst>
              <a:ext uri="{FF2B5EF4-FFF2-40B4-BE49-F238E27FC236}">
                <a16:creationId xmlns:a16="http://schemas.microsoft.com/office/drawing/2014/main" id="{FF4CC918-AA3B-6947-A462-985CD64391F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9883" y="2148465"/>
            <a:ext cx="312895" cy="329224"/>
          </a:xfrm>
          <a:prstGeom prst="rect">
            <a:avLst/>
          </a:prstGeom>
        </p:spPr>
      </p:pic>
      <p:pic>
        <p:nvPicPr>
          <p:cNvPr id="12" name="Picture 11">
            <a:extLst>
              <a:ext uri="{FF2B5EF4-FFF2-40B4-BE49-F238E27FC236}">
                <a16:creationId xmlns:a16="http://schemas.microsoft.com/office/drawing/2014/main" id="{0D430D23-B8B5-ED46-A7C7-50832F2A727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9883" y="3120812"/>
            <a:ext cx="312895" cy="329224"/>
          </a:xfrm>
          <a:prstGeom prst="rect">
            <a:avLst/>
          </a:prstGeom>
        </p:spPr>
      </p:pic>
      <p:pic>
        <p:nvPicPr>
          <p:cNvPr id="13" name="Picture 12">
            <a:extLst>
              <a:ext uri="{FF2B5EF4-FFF2-40B4-BE49-F238E27FC236}">
                <a16:creationId xmlns:a16="http://schemas.microsoft.com/office/drawing/2014/main" id="{56706AC1-5B47-5642-BCB4-BA74C11535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9883" y="4293096"/>
            <a:ext cx="312895" cy="329224"/>
          </a:xfrm>
          <a:prstGeom prst="rect">
            <a:avLst/>
          </a:prstGeom>
        </p:spPr>
      </p:pic>
      <p:pic>
        <p:nvPicPr>
          <p:cNvPr id="15" name="Picture 14">
            <a:extLst>
              <a:ext uri="{FF2B5EF4-FFF2-40B4-BE49-F238E27FC236}">
                <a16:creationId xmlns:a16="http://schemas.microsoft.com/office/drawing/2014/main" id="{A00DCD57-1638-6E4B-9553-EDC5F34DD5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7635" y="206258"/>
            <a:ext cx="605143" cy="1110355"/>
          </a:xfrm>
          <a:prstGeom prst="rect">
            <a:avLst/>
          </a:prstGeom>
        </p:spPr>
      </p:pic>
    </p:spTree>
    <p:extLst>
      <p:ext uri="{BB962C8B-B14F-4D97-AF65-F5344CB8AC3E}">
        <p14:creationId xmlns:p14="http://schemas.microsoft.com/office/powerpoint/2010/main" val="1991593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36">
            <a:extLst>
              <a:ext uri="{FF2B5EF4-FFF2-40B4-BE49-F238E27FC236}">
                <a16:creationId xmlns:a16="http://schemas.microsoft.com/office/drawing/2014/main" id="{B840D27B-1C28-AF4B-8444-421BBF3BEA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7635" y="206258"/>
            <a:ext cx="605143" cy="1110355"/>
          </a:xfrm>
          <a:prstGeom prst="rect">
            <a:avLst/>
          </a:prstGeom>
        </p:spPr>
      </p:pic>
      <p:pic>
        <p:nvPicPr>
          <p:cNvPr id="35" name="Picture 34">
            <a:extLst>
              <a:ext uri="{FF2B5EF4-FFF2-40B4-BE49-F238E27FC236}">
                <a16:creationId xmlns:a16="http://schemas.microsoft.com/office/drawing/2014/main" id="{A9123FD1-C829-8649-9909-6DFD27E7CC4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476672"/>
            <a:ext cx="6419429" cy="5401336"/>
          </a:xfrm>
          <a:prstGeom prst="rect">
            <a:avLst/>
          </a:prstGeom>
        </p:spPr>
      </p:pic>
      <p:sp>
        <p:nvSpPr>
          <p:cNvPr id="2" name="Title 1"/>
          <p:cNvSpPr>
            <a:spLocks noGrp="1"/>
          </p:cNvSpPr>
          <p:nvPr>
            <p:ph type="title"/>
          </p:nvPr>
        </p:nvSpPr>
        <p:spPr>
          <a:xfrm>
            <a:off x="838173" y="0"/>
            <a:ext cx="6275040" cy="1282154"/>
          </a:xfrm>
        </p:spPr>
        <p:txBody>
          <a:bodyPr>
            <a:normAutofit/>
          </a:bodyPr>
          <a:lstStyle/>
          <a:p>
            <a:r>
              <a:rPr lang="en-GB" altLang="en-US" sz="4000" b="1" dirty="0">
                <a:solidFill>
                  <a:srgbClr val="007D44"/>
                </a:solidFill>
                <a:latin typeface="Calibri" panose="020F0502020204030204" pitchFamily="34" charset="0"/>
                <a:cs typeface="Calibri" panose="020F0502020204030204" pitchFamily="34" charset="0"/>
              </a:rPr>
              <a:t>   </a:t>
            </a:r>
            <a:r>
              <a:rPr lang="en-GB" altLang="en-US" sz="4000" b="1" dirty="0" err="1">
                <a:solidFill>
                  <a:srgbClr val="007D44"/>
                </a:solidFill>
                <a:latin typeface="Calibri" panose="020F0502020204030204" pitchFamily="34" charset="0"/>
                <a:cs typeface="Calibri" panose="020F0502020204030204" pitchFamily="34" charset="0"/>
              </a:rPr>
              <a:t>ur</a:t>
            </a:r>
            <a:r>
              <a:rPr lang="en-GB" altLang="en-US" sz="4000" b="1" dirty="0">
                <a:solidFill>
                  <a:srgbClr val="007D44"/>
                </a:solidFill>
                <a:latin typeface="Calibri" panose="020F0502020204030204" pitchFamily="34" charset="0"/>
                <a:cs typeface="Calibri" panose="020F0502020204030204" pitchFamily="34" charset="0"/>
              </a:rPr>
              <a:t> Hospices</a:t>
            </a:r>
            <a:endParaRPr lang="en-GB" sz="2000" dirty="0">
              <a:solidFill>
                <a:srgbClr val="007D44"/>
              </a:solidFill>
              <a:latin typeface="Calibri" panose="020F050202020403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A72E7281-17E3-304A-8F9C-FF58749B20D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8112" y="379142"/>
            <a:ext cx="450429" cy="473936"/>
          </a:xfrm>
          <a:prstGeom prst="rect">
            <a:avLst/>
          </a:prstGeom>
        </p:spPr>
      </p:pic>
      <p:sp>
        <p:nvSpPr>
          <p:cNvPr id="33" name="TextBox 32">
            <a:extLst>
              <a:ext uri="{FF2B5EF4-FFF2-40B4-BE49-F238E27FC236}">
                <a16:creationId xmlns:a16="http://schemas.microsoft.com/office/drawing/2014/main" id="{36D8F4CD-C352-BA48-A18C-97DF2E17B6B8}"/>
              </a:ext>
            </a:extLst>
          </p:cNvPr>
          <p:cNvSpPr txBox="1"/>
          <p:nvPr/>
        </p:nvSpPr>
        <p:spPr>
          <a:xfrm>
            <a:off x="6804248" y="2923353"/>
            <a:ext cx="1728192" cy="2954655"/>
          </a:xfrm>
          <a:prstGeom prst="rect">
            <a:avLst/>
          </a:prstGeom>
          <a:noFill/>
        </p:spPr>
        <p:txBody>
          <a:bodyPr wrap="square" rtlCol="0">
            <a:spAutoFit/>
          </a:bodyPr>
          <a:lstStyle/>
          <a:p>
            <a:r>
              <a:rPr lang="en-GB" altLang="en-US" sz="2400" dirty="0">
                <a:solidFill>
                  <a:srgbClr val="4A4A49"/>
                </a:solidFill>
                <a:latin typeface="Calibri" panose="020F0502020204030204" pitchFamily="34" charset="0"/>
                <a:cs typeface="Calibri" panose="020F0502020204030204" pitchFamily="34" charset="0"/>
              </a:rPr>
              <a:t>Children’s Hospice South West have three hospices across the South West.</a:t>
            </a:r>
          </a:p>
          <a:p>
            <a:endParaRPr lang="en-US" dirty="0">
              <a:solidFill>
                <a:srgbClr val="4A4A49"/>
              </a:solidFill>
            </a:endParaRPr>
          </a:p>
        </p:txBody>
      </p:sp>
    </p:spTree>
    <p:extLst>
      <p:ext uri="{BB962C8B-B14F-4D97-AF65-F5344CB8AC3E}">
        <p14:creationId xmlns:p14="http://schemas.microsoft.com/office/powerpoint/2010/main" val="1997427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8C503189-9AB4-F749-A7DF-61969A28D76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9152" y="1415041"/>
            <a:ext cx="4092970" cy="4021373"/>
          </a:xfrm>
          <a:prstGeom prst="rect">
            <a:avLst/>
          </a:prstGeom>
        </p:spPr>
      </p:pic>
      <p:sp>
        <p:nvSpPr>
          <p:cNvPr id="2" name="Title 1"/>
          <p:cNvSpPr>
            <a:spLocks noGrp="1"/>
          </p:cNvSpPr>
          <p:nvPr>
            <p:ph type="title"/>
          </p:nvPr>
        </p:nvSpPr>
        <p:spPr>
          <a:xfrm>
            <a:off x="782778" y="364282"/>
            <a:ext cx="6275040" cy="1282154"/>
          </a:xfrm>
        </p:spPr>
        <p:txBody>
          <a:bodyPr>
            <a:normAutofit fontScale="90000"/>
          </a:bodyPr>
          <a:lstStyle/>
          <a:p>
            <a:r>
              <a:rPr lang="en-GB" altLang="en-US" sz="4000" b="1" dirty="0">
                <a:solidFill>
                  <a:srgbClr val="007D44"/>
                </a:solidFill>
                <a:latin typeface="Calibri" panose="020F0502020204030204" pitchFamily="34" charset="0"/>
                <a:cs typeface="Calibri" panose="020F0502020204030204" pitchFamily="34" charset="0"/>
              </a:rPr>
              <a:t>Understanding </a:t>
            </a:r>
            <a:br>
              <a:rPr lang="en-GB" altLang="en-US" sz="4000" b="1" dirty="0">
                <a:solidFill>
                  <a:srgbClr val="007D44"/>
                </a:solidFill>
                <a:latin typeface="Calibri" panose="020F0502020204030204" pitchFamily="34" charset="0"/>
                <a:cs typeface="Calibri" panose="020F0502020204030204" pitchFamily="34" charset="0"/>
              </a:rPr>
            </a:br>
            <a:r>
              <a:rPr lang="en-GB" altLang="en-US" sz="4000" b="1" dirty="0">
                <a:solidFill>
                  <a:srgbClr val="007D44"/>
                </a:solidFill>
                <a:latin typeface="Calibri" panose="020F0502020204030204" pitchFamily="34" charset="0"/>
                <a:cs typeface="Calibri" panose="020F0502020204030204" pitchFamily="34" charset="0"/>
              </a:rPr>
              <a:t>the connections</a:t>
            </a:r>
            <a:br>
              <a:rPr lang="en-GB" altLang="en-US" sz="2000" b="1" dirty="0">
                <a:solidFill>
                  <a:srgbClr val="7030A0"/>
                </a:solidFill>
                <a:latin typeface="Calibri" panose="020F0502020204030204" pitchFamily="34" charset="0"/>
                <a:cs typeface="Calibri" panose="020F0502020204030204" pitchFamily="34" charset="0"/>
              </a:rPr>
            </a:br>
            <a:endParaRPr lang="en-GB" sz="2000" dirty="0">
              <a:solidFill>
                <a:srgbClr val="007D44"/>
              </a:solidFill>
              <a:latin typeface="Calibri" panose="020F0502020204030204" pitchFamily="34" charset="0"/>
              <a:cs typeface="Calibri" panose="020F0502020204030204" pitchFamily="34" charset="0"/>
            </a:endParaRPr>
          </a:p>
        </p:txBody>
      </p:sp>
      <p:sp>
        <p:nvSpPr>
          <p:cNvPr id="18" name="TextBox 17">
            <a:extLst>
              <a:ext uri="{FF2B5EF4-FFF2-40B4-BE49-F238E27FC236}">
                <a16:creationId xmlns:a16="http://schemas.microsoft.com/office/drawing/2014/main" id="{49BD5708-9210-3F40-AC6B-41CF74CC3D05}"/>
              </a:ext>
            </a:extLst>
          </p:cNvPr>
          <p:cNvSpPr txBox="1"/>
          <p:nvPr/>
        </p:nvSpPr>
        <p:spPr>
          <a:xfrm>
            <a:off x="5173195" y="2271566"/>
            <a:ext cx="3100119" cy="2308324"/>
          </a:xfrm>
          <a:prstGeom prst="rect">
            <a:avLst/>
          </a:prstGeom>
          <a:noFill/>
        </p:spPr>
        <p:txBody>
          <a:bodyPr wrap="square" rtlCol="0">
            <a:spAutoFit/>
          </a:bodyPr>
          <a:lstStyle/>
          <a:p>
            <a:pPr algn="ctr"/>
            <a:r>
              <a:rPr lang="en-GB" altLang="en-US" sz="2400" b="1" dirty="0">
                <a:solidFill>
                  <a:srgbClr val="FFFFFF"/>
                </a:solidFill>
                <a:latin typeface="Calibri" panose="020F0502020204030204" pitchFamily="34" charset="0"/>
                <a:cs typeface="Calibri" panose="020F0502020204030204" pitchFamily="34" charset="0"/>
              </a:rPr>
              <a:t>Today, you can help </a:t>
            </a:r>
            <a:br>
              <a:rPr lang="en-GB" altLang="en-US" sz="2400" b="1" dirty="0">
                <a:solidFill>
                  <a:srgbClr val="FFFFFF"/>
                </a:solidFill>
                <a:latin typeface="Calibri" panose="020F0502020204030204" pitchFamily="34" charset="0"/>
                <a:cs typeface="Calibri" panose="020F0502020204030204" pitchFamily="34" charset="0"/>
              </a:rPr>
            </a:br>
            <a:r>
              <a:rPr lang="en-GB" altLang="en-US" sz="2400" b="1" dirty="0">
                <a:solidFill>
                  <a:srgbClr val="FFFFFF"/>
                </a:solidFill>
                <a:latin typeface="Calibri" panose="020F0502020204030204" pitchFamily="34" charset="0"/>
                <a:cs typeface="Calibri" panose="020F0502020204030204" pitchFamily="34" charset="0"/>
              </a:rPr>
              <a:t>us by thinking about ways to inspire others to overcome challenges and push themselves!</a:t>
            </a:r>
            <a:endParaRPr lang="en-US" sz="2400" b="1" dirty="0">
              <a:solidFill>
                <a:srgbClr val="FFFFFF"/>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646436"/>
            <a:ext cx="8229600" cy="4649445"/>
          </a:xfrm>
        </p:spPr>
        <p:txBody>
          <a:bodyPr>
            <a:noAutofit/>
          </a:bodyPr>
          <a:lstStyle/>
          <a:p>
            <a:pPr marL="0" indent="0">
              <a:spcBef>
                <a:spcPct val="0"/>
              </a:spcBef>
              <a:buNone/>
            </a:pPr>
            <a:r>
              <a:rPr lang="en-GB" altLang="en-US" sz="2000" dirty="0">
                <a:solidFill>
                  <a:srgbClr val="4A4A49"/>
                </a:solidFill>
                <a:latin typeface="Calibri" panose="020F0502020204030204" pitchFamily="34" charset="0"/>
                <a:cs typeface="Calibri" panose="020F0502020204030204" pitchFamily="34" charset="0"/>
              </a:rPr>
              <a:t>People complete challenges and push </a:t>
            </a:r>
          </a:p>
          <a:p>
            <a:pPr marL="0" indent="0">
              <a:spcBef>
                <a:spcPct val="0"/>
              </a:spcBef>
              <a:buNone/>
            </a:pPr>
            <a:r>
              <a:rPr lang="en-GB" altLang="en-US" sz="2000" dirty="0">
                <a:solidFill>
                  <a:srgbClr val="4A4A49"/>
                </a:solidFill>
                <a:latin typeface="Calibri" panose="020F0502020204030204" pitchFamily="34" charset="0"/>
                <a:cs typeface="Calibri" panose="020F0502020204030204" pitchFamily="34" charset="0"/>
              </a:rPr>
              <a:t>themselves to do extraordinary things </a:t>
            </a:r>
            <a:br>
              <a:rPr lang="en-GB" altLang="en-US" sz="2000" dirty="0">
                <a:solidFill>
                  <a:srgbClr val="4A4A49"/>
                </a:solidFill>
                <a:latin typeface="Calibri" panose="020F0502020204030204" pitchFamily="34" charset="0"/>
                <a:cs typeface="Calibri" panose="020F0502020204030204" pitchFamily="34" charset="0"/>
              </a:rPr>
            </a:br>
            <a:r>
              <a:rPr lang="en-GB" altLang="en-US" sz="2000" dirty="0">
                <a:solidFill>
                  <a:srgbClr val="4A4A49"/>
                </a:solidFill>
                <a:latin typeface="Calibri" panose="020F0502020204030204" pitchFamily="34" charset="0"/>
                <a:cs typeface="Calibri" panose="020F0502020204030204" pitchFamily="34" charset="0"/>
              </a:rPr>
              <a:t>for Children’s Hospice South West. </a:t>
            </a:r>
            <a:br>
              <a:rPr lang="en-GB" altLang="en-US" sz="2000" dirty="0">
                <a:solidFill>
                  <a:srgbClr val="4A4A49"/>
                </a:solidFill>
                <a:latin typeface="Calibri" panose="020F0502020204030204" pitchFamily="34" charset="0"/>
                <a:cs typeface="Calibri" panose="020F0502020204030204" pitchFamily="34" charset="0"/>
              </a:rPr>
            </a:br>
            <a:r>
              <a:rPr lang="en-GB" altLang="en-US" sz="2000" dirty="0">
                <a:solidFill>
                  <a:srgbClr val="4A4A49"/>
                </a:solidFill>
                <a:latin typeface="Calibri" panose="020F0502020204030204" pitchFamily="34" charset="0"/>
                <a:cs typeface="Calibri" panose="020F0502020204030204" pitchFamily="34" charset="0"/>
              </a:rPr>
              <a:t>They are motivated by their compassion </a:t>
            </a:r>
            <a:br>
              <a:rPr lang="en-GB" altLang="en-US" sz="2000" dirty="0">
                <a:solidFill>
                  <a:srgbClr val="4A4A49"/>
                </a:solidFill>
                <a:latin typeface="Calibri" panose="020F0502020204030204" pitchFamily="34" charset="0"/>
                <a:cs typeface="Calibri" panose="020F0502020204030204" pitchFamily="34" charset="0"/>
              </a:rPr>
            </a:br>
            <a:r>
              <a:rPr lang="en-GB" altLang="en-US" sz="2000" dirty="0">
                <a:solidFill>
                  <a:srgbClr val="4A4A49"/>
                </a:solidFill>
                <a:latin typeface="Calibri" panose="020F0502020204030204" pitchFamily="34" charset="0"/>
                <a:cs typeface="Calibri" panose="020F0502020204030204" pitchFamily="34" charset="0"/>
              </a:rPr>
              <a:t>and empathy which moves them to </a:t>
            </a:r>
            <a:br>
              <a:rPr lang="en-GB" altLang="en-US" sz="2000" dirty="0">
                <a:solidFill>
                  <a:srgbClr val="4A4A49"/>
                </a:solidFill>
                <a:latin typeface="Calibri" panose="020F0502020204030204" pitchFamily="34" charset="0"/>
                <a:cs typeface="Calibri" panose="020F0502020204030204" pitchFamily="34" charset="0"/>
              </a:rPr>
            </a:br>
            <a:r>
              <a:rPr lang="en-GB" altLang="en-US" sz="2000" dirty="0">
                <a:solidFill>
                  <a:srgbClr val="4A4A49"/>
                </a:solidFill>
                <a:latin typeface="Calibri" panose="020F0502020204030204" pitchFamily="34" charset="0"/>
                <a:cs typeface="Calibri" panose="020F0502020204030204" pitchFamily="34" charset="0"/>
              </a:rPr>
              <a:t>want to help the children in our care. </a:t>
            </a:r>
            <a:br>
              <a:rPr lang="en-GB" altLang="en-US" sz="2000" dirty="0">
                <a:solidFill>
                  <a:srgbClr val="4A4A49"/>
                </a:solidFill>
                <a:latin typeface="Calibri" panose="020F0502020204030204" pitchFamily="34" charset="0"/>
                <a:cs typeface="Calibri" panose="020F0502020204030204" pitchFamily="34" charset="0"/>
              </a:rPr>
            </a:br>
            <a:r>
              <a:rPr lang="en-GB" altLang="en-US" sz="2000" dirty="0">
                <a:solidFill>
                  <a:srgbClr val="4A4A49"/>
                </a:solidFill>
                <a:latin typeface="Calibri" panose="020F0502020204030204" pitchFamily="34" charset="0"/>
                <a:cs typeface="Calibri" panose="020F0502020204030204" pitchFamily="34" charset="0"/>
              </a:rPr>
              <a:t>However, some of the greatest </a:t>
            </a:r>
            <a:br>
              <a:rPr lang="en-GB" altLang="en-US" sz="2000" dirty="0">
                <a:solidFill>
                  <a:srgbClr val="4A4A49"/>
                </a:solidFill>
                <a:latin typeface="Calibri" panose="020F0502020204030204" pitchFamily="34" charset="0"/>
                <a:cs typeface="Calibri" panose="020F0502020204030204" pitchFamily="34" charset="0"/>
              </a:rPr>
            </a:br>
            <a:r>
              <a:rPr lang="en-GB" altLang="en-US" sz="2000" dirty="0">
                <a:solidFill>
                  <a:srgbClr val="4A4A49"/>
                </a:solidFill>
                <a:latin typeface="Calibri" panose="020F0502020204030204" pitchFamily="34" charset="0"/>
                <a:cs typeface="Calibri" panose="020F0502020204030204" pitchFamily="34" charset="0"/>
              </a:rPr>
              <a:t>challenges are the ones faced by the </a:t>
            </a:r>
            <a:br>
              <a:rPr lang="en-GB" altLang="en-US" sz="2000" dirty="0">
                <a:solidFill>
                  <a:srgbClr val="4A4A49"/>
                </a:solidFill>
                <a:latin typeface="Calibri" panose="020F0502020204030204" pitchFamily="34" charset="0"/>
                <a:cs typeface="Calibri" panose="020F0502020204030204" pitchFamily="34" charset="0"/>
              </a:rPr>
            </a:br>
            <a:r>
              <a:rPr lang="en-GB" altLang="en-US" sz="2000" dirty="0">
                <a:solidFill>
                  <a:srgbClr val="4A4A49"/>
                </a:solidFill>
                <a:latin typeface="Calibri" panose="020F0502020204030204" pitchFamily="34" charset="0"/>
                <a:cs typeface="Calibri" panose="020F0502020204030204" pitchFamily="34" charset="0"/>
              </a:rPr>
              <a:t>children themselves and we are all </a:t>
            </a:r>
            <a:br>
              <a:rPr lang="en-GB" altLang="en-US" sz="2000" dirty="0">
                <a:solidFill>
                  <a:srgbClr val="4A4A49"/>
                </a:solidFill>
                <a:latin typeface="Calibri" panose="020F0502020204030204" pitchFamily="34" charset="0"/>
                <a:cs typeface="Calibri" panose="020F0502020204030204" pitchFamily="34" charset="0"/>
              </a:rPr>
            </a:br>
            <a:r>
              <a:rPr lang="en-GB" altLang="en-US" sz="2000" dirty="0">
                <a:solidFill>
                  <a:srgbClr val="4A4A49"/>
                </a:solidFill>
                <a:latin typeface="Calibri" panose="020F0502020204030204" pitchFamily="34" charset="0"/>
                <a:cs typeface="Calibri" panose="020F0502020204030204" pitchFamily="34" charset="0"/>
              </a:rPr>
              <a:t>inspired by their strength. </a:t>
            </a:r>
            <a:br>
              <a:rPr lang="en-GB" altLang="en-US" sz="2000" dirty="0">
                <a:solidFill>
                  <a:srgbClr val="4A4A49"/>
                </a:solidFill>
                <a:latin typeface="Calibri" panose="020F0502020204030204" pitchFamily="34" charset="0"/>
                <a:cs typeface="Calibri" panose="020F0502020204030204" pitchFamily="34" charset="0"/>
              </a:rPr>
            </a:br>
            <a:endParaRPr lang="en-GB" sz="2000" dirty="0">
              <a:solidFill>
                <a:srgbClr val="4A4A49"/>
              </a:solidFill>
              <a:latin typeface="Calibri" panose="020F0502020204030204" pitchFamily="34" charset="0"/>
              <a:cs typeface="Calibri" panose="020F0502020204030204" pitchFamily="34" charset="0"/>
            </a:endParaRPr>
          </a:p>
        </p:txBody>
      </p:sp>
      <p:pic>
        <p:nvPicPr>
          <p:cNvPr id="24" name="Picture 23">
            <a:extLst>
              <a:ext uri="{FF2B5EF4-FFF2-40B4-BE49-F238E27FC236}">
                <a16:creationId xmlns:a16="http://schemas.microsoft.com/office/drawing/2014/main" id="{41C8C7CA-7D80-604E-8A40-8D5609391EB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60032" y="4297346"/>
            <a:ext cx="1461652" cy="1499572"/>
          </a:xfrm>
          <a:prstGeom prst="rect">
            <a:avLst/>
          </a:prstGeom>
        </p:spPr>
      </p:pic>
      <p:pic>
        <p:nvPicPr>
          <p:cNvPr id="25" name="Picture 24">
            <a:extLst>
              <a:ext uri="{FF2B5EF4-FFF2-40B4-BE49-F238E27FC236}">
                <a16:creationId xmlns:a16="http://schemas.microsoft.com/office/drawing/2014/main" id="{95E56CB9-BEB6-F04C-B5BC-70A9610AE6E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7635" y="206258"/>
            <a:ext cx="605143" cy="1110355"/>
          </a:xfrm>
          <a:prstGeom prst="rect">
            <a:avLst/>
          </a:prstGeom>
        </p:spPr>
      </p:pic>
    </p:spTree>
    <p:extLst>
      <p:ext uri="{BB962C8B-B14F-4D97-AF65-F5344CB8AC3E}">
        <p14:creationId xmlns:p14="http://schemas.microsoft.com/office/powerpoint/2010/main" val="2810193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2">
            <a:extLst>
              <a:ext uri="{FF2B5EF4-FFF2-40B4-BE49-F238E27FC236}">
                <a16:creationId xmlns:a16="http://schemas.microsoft.com/office/drawing/2014/main" id="{2866D23E-A76F-1D47-94A8-83EB4F81CA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5540" y="3515115"/>
            <a:ext cx="2286169" cy="2284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09364" y="120358"/>
            <a:ext cx="6275040" cy="1282154"/>
          </a:xfrm>
        </p:spPr>
        <p:txBody>
          <a:bodyPr>
            <a:normAutofit/>
          </a:bodyPr>
          <a:lstStyle/>
          <a:p>
            <a:r>
              <a:rPr lang="en-GB" altLang="en-US" sz="4000" b="1" dirty="0">
                <a:solidFill>
                  <a:srgbClr val="007D44"/>
                </a:solidFill>
                <a:latin typeface="Calibri" panose="020F0502020204030204" pitchFamily="34" charset="0"/>
                <a:cs typeface="Calibri" panose="020F0502020204030204" pitchFamily="34" charset="0"/>
              </a:rPr>
              <a:t>Activity</a:t>
            </a:r>
            <a:br>
              <a:rPr lang="en-GB" altLang="en-US" sz="4000" b="1" dirty="0">
                <a:solidFill>
                  <a:srgbClr val="007D44"/>
                </a:solidFill>
                <a:latin typeface="Calibri" panose="020F0502020204030204" pitchFamily="34" charset="0"/>
                <a:cs typeface="Calibri" panose="020F0502020204030204" pitchFamily="34" charset="0"/>
              </a:rPr>
            </a:br>
            <a:endParaRPr lang="en-GB" sz="2000" dirty="0">
              <a:solidFill>
                <a:srgbClr val="007D44"/>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09329" y="980728"/>
            <a:ext cx="8229600" cy="4226768"/>
          </a:xfrm>
        </p:spPr>
        <p:txBody>
          <a:bodyPr>
            <a:noAutofit/>
          </a:bodyPr>
          <a:lstStyle/>
          <a:p>
            <a:pPr marL="0" indent="0">
              <a:spcBef>
                <a:spcPct val="0"/>
              </a:spcBef>
              <a:buNone/>
            </a:pPr>
            <a:r>
              <a:rPr lang="en-GB" altLang="en-US" sz="1800" dirty="0">
                <a:solidFill>
                  <a:srgbClr val="4A4A49"/>
                </a:solidFill>
                <a:latin typeface="Calibri" panose="020F0502020204030204" pitchFamily="34" charset="0"/>
                <a:cs typeface="Calibri" panose="020F0502020204030204" pitchFamily="34" charset="0"/>
              </a:rPr>
              <a:t>     </a:t>
            </a:r>
            <a:r>
              <a:rPr lang="en-GB" altLang="en-US" sz="2000" dirty="0">
                <a:solidFill>
                  <a:srgbClr val="4A4A49"/>
                </a:solidFill>
                <a:latin typeface="Calibri" panose="020F0502020204030204" pitchFamily="34" charset="0"/>
                <a:cs typeface="Calibri" panose="020F0502020204030204" pitchFamily="34" charset="0"/>
              </a:rPr>
              <a:t>We are going to design posters to inspire others and encourage them </a:t>
            </a:r>
            <a:br>
              <a:rPr lang="en-GB" altLang="en-US" sz="2000" dirty="0">
                <a:solidFill>
                  <a:srgbClr val="4A4A49"/>
                </a:solidFill>
                <a:latin typeface="Calibri" panose="020F0502020204030204" pitchFamily="34" charset="0"/>
                <a:cs typeface="Calibri" panose="020F0502020204030204" pitchFamily="34" charset="0"/>
              </a:rPr>
            </a:br>
            <a:r>
              <a:rPr lang="en-GB" altLang="en-US" sz="2000" dirty="0">
                <a:solidFill>
                  <a:srgbClr val="4A4A49"/>
                </a:solidFill>
                <a:latin typeface="Calibri" panose="020F0502020204030204" pitchFamily="34" charset="0"/>
                <a:cs typeface="Calibri" panose="020F0502020204030204" pitchFamily="34" charset="0"/>
              </a:rPr>
              <a:t>to </a:t>
            </a:r>
            <a:r>
              <a:rPr lang="en-GB" altLang="en-US" sz="2000" b="1" dirty="0">
                <a:solidFill>
                  <a:srgbClr val="007D44"/>
                </a:solidFill>
                <a:latin typeface="Calibri" panose="020F0502020204030204" pitchFamily="34" charset="0"/>
                <a:cs typeface="Calibri" panose="020F0502020204030204" pitchFamily="34" charset="0"/>
              </a:rPr>
              <a:t>accomplish goals</a:t>
            </a:r>
            <a:r>
              <a:rPr lang="en-GB" altLang="en-US" sz="2000" dirty="0">
                <a:solidFill>
                  <a:srgbClr val="007D44"/>
                </a:solidFill>
                <a:latin typeface="Calibri" panose="020F0502020204030204" pitchFamily="34" charset="0"/>
                <a:cs typeface="Calibri" panose="020F0502020204030204" pitchFamily="34" charset="0"/>
              </a:rPr>
              <a:t>, </a:t>
            </a:r>
            <a:r>
              <a:rPr lang="en-GB" altLang="en-US" sz="2000" b="1" dirty="0">
                <a:solidFill>
                  <a:srgbClr val="007D44"/>
                </a:solidFill>
                <a:latin typeface="Calibri" panose="020F0502020204030204" pitchFamily="34" charset="0"/>
                <a:cs typeface="Calibri" panose="020F0502020204030204" pitchFamily="34" charset="0"/>
              </a:rPr>
              <a:t>overcome challenges </a:t>
            </a:r>
            <a:r>
              <a:rPr lang="en-GB" altLang="en-US" sz="2000" dirty="0">
                <a:solidFill>
                  <a:srgbClr val="4A4A49"/>
                </a:solidFill>
                <a:latin typeface="Calibri" panose="020F0502020204030204" pitchFamily="34" charset="0"/>
                <a:cs typeface="Calibri" panose="020F0502020204030204" pitchFamily="34" charset="0"/>
              </a:rPr>
              <a:t>and </a:t>
            </a:r>
            <a:r>
              <a:rPr lang="en-GB" altLang="en-US" sz="2000" b="1" dirty="0">
                <a:solidFill>
                  <a:srgbClr val="007D44"/>
                </a:solidFill>
                <a:latin typeface="Calibri" panose="020F0502020204030204" pitchFamily="34" charset="0"/>
                <a:cs typeface="Calibri" panose="020F0502020204030204" pitchFamily="34" charset="0"/>
              </a:rPr>
              <a:t>push themselves </a:t>
            </a:r>
            <a:r>
              <a:rPr lang="en-GB" altLang="en-US" sz="2000" dirty="0">
                <a:solidFill>
                  <a:srgbClr val="4A4A49"/>
                </a:solidFill>
                <a:latin typeface="Calibri" panose="020F0502020204030204" pitchFamily="34" charset="0"/>
                <a:cs typeface="Calibri" panose="020F0502020204030204" pitchFamily="34" charset="0"/>
              </a:rPr>
              <a:t>to achieve. </a:t>
            </a:r>
          </a:p>
          <a:p>
            <a:pPr>
              <a:spcBef>
                <a:spcPct val="0"/>
              </a:spcBef>
              <a:buFontTx/>
              <a:buNone/>
            </a:pPr>
            <a:endParaRPr lang="en-GB" altLang="en-US" sz="2000" dirty="0">
              <a:solidFill>
                <a:srgbClr val="4A4A49"/>
              </a:solidFill>
              <a:latin typeface="Calibri" panose="020F0502020204030204" pitchFamily="34" charset="0"/>
              <a:cs typeface="Calibri" panose="020F0502020204030204" pitchFamily="34" charset="0"/>
            </a:endParaRPr>
          </a:p>
          <a:p>
            <a:pPr>
              <a:spcBef>
                <a:spcPct val="0"/>
              </a:spcBef>
            </a:pPr>
            <a:r>
              <a:rPr lang="en-GB" altLang="en-US" sz="2000" dirty="0">
                <a:solidFill>
                  <a:srgbClr val="4A4A49"/>
                </a:solidFill>
                <a:latin typeface="Calibri" panose="020F0502020204030204" pitchFamily="34" charset="0"/>
                <a:cs typeface="Calibri" panose="020F0502020204030204" pitchFamily="34" charset="0"/>
              </a:rPr>
              <a:t>What positive phrases or slogans can we think of?</a:t>
            </a:r>
          </a:p>
          <a:p>
            <a:pPr>
              <a:spcBef>
                <a:spcPct val="0"/>
              </a:spcBef>
            </a:pPr>
            <a:endParaRPr lang="en-GB" altLang="en-US" sz="2000" dirty="0">
              <a:solidFill>
                <a:srgbClr val="4A4A49"/>
              </a:solidFill>
              <a:latin typeface="Calibri" panose="020F0502020204030204" pitchFamily="34" charset="0"/>
              <a:cs typeface="Calibri" panose="020F0502020204030204" pitchFamily="34" charset="0"/>
            </a:endParaRPr>
          </a:p>
          <a:p>
            <a:pPr>
              <a:spcBef>
                <a:spcPct val="0"/>
              </a:spcBef>
            </a:pPr>
            <a:r>
              <a:rPr lang="en-GB" altLang="en-US" sz="2000" dirty="0">
                <a:solidFill>
                  <a:srgbClr val="4A4A49"/>
                </a:solidFill>
                <a:latin typeface="Calibri" panose="020F0502020204030204" pitchFamily="34" charset="0"/>
                <a:cs typeface="Calibri" panose="020F0502020204030204" pitchFamily="34" charset="0"/>
              </a:rPr>
              <a:t>What sort of images are inspirational?</a:t>
            </a:r>
          </a:p>
          <a:p>
            <a:pPr>
              <a:spcBef>
                <a:spcPct val="0"/>
              </a:spcBef>
            </a:pPr>
            <a:endParaRPr lang="en-GB" altLang="en-US" sz="2000" dirty="0">
              <a:solidFill>
                <a:srgbClr val="4A4A49"/>
              </a:solidFill>
              <a:latin typeface="Calibri" panose="020F0502020204030204" pitchFamily="34" charset="0"/>
              <a:cs typeface="Calibri" panose="020F0502020204030204" pitchFamily="34" charset="0"/>
            </a:endParaRPr>
          </a:p>
          <a:p>
            <a:pPr>
              <a:spcBef>
                <a:spcPct val="0"/>
              </a:spcBef>
            </a:pPr>
            <a:r>
              <a:rPr lang="en-GB" altLang="en-US" sz="2000" dirty="0">
                <a:solidFill>
                  <a:srgbClr val="4A4A49"/>
                </a:solidFill>
                <a:latin typeface="Calibri" panose="020F0502020204030204" pitchFamily="34" charset="0"/>
                <a:cs typeface="Calibri" panose="020F0502020204030204" pitchFamily="34" charset="0"/>
              </a:rPr>
              <a:t>What is the aim of your poster? </a:t>
            </a:r>
          </a:p>
        </p:txBody>
      </p:sp>
      <p:pic>
        <p:nvPicPr>
          <p:cNvPr id="12" name="Picture 8">
            <a:extLst>
              <a:ext uri="{FF2B5EF4-FFF2-40B4-BE49-F238E27FC236}">
                <a16:creationId xmlns:a16="http://schemas.microsoft.com/office/drawing/2014/main" id="{FC7242F1-9305-C748-8B70-42753BFE15D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77707" y="3645024"/>
            <a:ext cx="2024181" cy="2025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0">
            <a:extLst>
              <a:ext uri="{FF2B5EF4-FFF2-40B4-BE49-F238E27FC236}">
                <a16:creationId xmlns:a16="http://schemas.microsoft.com/office/drawing/2014/main" id="{06A82767-20C9-6244-9FA9-0F2EA0A7716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5548" y="3645016"/>
            <a:ext cx="2265549" cy="2025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a:extLst>
              <a:ext uri="{FF2B5EF4-FFF2-40B4-BE49-F238E27FC236}">
                <a16:creationId xmlns:a16="http://schemas.microsoft.com/office/drawing/2014/main" id="{0F916494-A2E7-5B41-ABF8-9FBE5AE7FFD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0545" y="2515697"/>
            <a:ext cx="312895" cy="329224"/>
          </a:xfrm>
          <a:prstGeom prst="rect">
            <a:avLst/>
          </a:prstGeom>
        </p:spPr>
      </p:pic>
      <p:pic>
        <p:nvPicPr>
          <p:cNvPr id="17" name="Picture 16">
            <a:extLst>
              <a:ext uri="{FF2B5EF4-FFF2-40B4-BE49-F238E27FC236}">
                <a16:creationId xmlns:a16="http://schemas.microsoft.com/office/drawing/2014/main" id="{168E5579-16EE-2243-B848-1DDEA0C0BB9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0545" y="3134234"/>
            <a:ext cx="312895" cy="329224"/>
          </a:xfrm>
          <a:prstGeom prst="rect">
            <a:avLst/>
          </a:prstGeom>
        </p:spPr>
      </p:pic>
      <p:pic>
        <p:nvPicPr>
          <p:cNvPr id="18" name="Picture 17">
            <a:extLst>
              <a:ext uri="{FF2B5EF4-FFF2-40B4-BE49-F238E27FC236}">
                <a16:creationId xmlns:a16="http://schemas.microsoft.com/office/drawing/2014/main" id="{47337E6D-8537-D444-9FD0-41F6F148541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0545" y="1897160"/>
            <a:ext cx="312895" cy="329224"/>
          </a:xfrm>
          <a:prstGeom prst="rect">
            <a:avLst/>
          </a:prstGeom>
        </p:spPr>
      </p:pic>
      <p:pic>
        <p:nvPicPr>
          <p:cNvPr id="19" name="Picture 18">
            <a:extLst>
              <a:ext uri="{FF2B5EF4-FFF2-40B4-BE49-F238E27FC236}">
                <a16:creationId xmlns:a16="http://schemas.microsoft.com/office/drawing/2014/main" id="{4F744328-9084-E548-8A51-A79FA80C830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77635" y="206258"/>
            <a:ext cx="605143" cy="1110355"/>
          </a:xfrm>
          <a:prstGeom prst="rect">
            <a:avLst/>
          </a:prstGeom>
        </p:spPr>
      </p:pic>
    </p:spTree>
    <p:extLst>
      <p:ext uri="{BB962C8B-B14F-4D97-AF65-F5344CB8AC3E}">
        <p14:creationId xmlns:p14="http://schemas.microsoft.com/office/powerpoint/2010/main" val="3033573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214" y="201446"/>
            <a:ext cx="4611178" cy="1282154"/>
          </a:xfrm>
        </p:spPr>
        <p:txBody>
          <a:bodyPr>
            <a:normAutofit fontScale="90000"/>
          </a:bodyPr>
          <a:lstStyle/>
          <a:p>
            <a:r>
              <a:rPr lang="en-GB" altLang="en-US" sz="4000" b="1" dirty="0">
                <a:solidFill>
                  <a:srgbClr val="007D44"/>
                </a:solidFill>
                <a:latin typeface="Calibri" panose="020F0502020204030204" pitchFamily="34" charset="0"/>
                <a:cs typeface="Calibri" panose="020F0502020204030204" pitchFamily="34" charset="0"/>
              </a:rPr>
              <a:t>Let’s look at each other’s posters!</a:t>
            </a:r>
            <a:endParaRPr lang="en-GB" sz="2000" dirty="0">
              <a:solidFill>
                <a:srgbClr val="007D44"/>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49522" y="1700808"/>
            <a:ext cx="8229600" cy="4226768"/>
          </a:xfrm>
        </p:spPr>
        <p:txBody>
          <a:bodyPr>
            <a:noAutofit/>
          </a:bodyPr>
          <a:lstStyle/>
          <a:p>
            <a:pPr>
              <a:spcBef>
                <a:spcPct val="0"/>
              </a:spcBef>
            </a:pPr>
            <a:r>
              <a:rPr lang="en-GB" altLang="en-US" sz="2000" dirty="0">
                <a:solidFill>
                  <a:srgbClr val="4A4A49"/>
                </a:solidFill>
                <a:latin typeface="Calibri" panose="020F0502020204030204" pitchFamily="34" charset="0"/>
                <a:cs typeface="Calibri" panose="020F0502020204030204" pitchFamily="34" charset="0"/>
              </a:rPr>
              <a:t>Which ones did you find the most inspirational and why?</a:t>
            </a:r>
          </a:p>
          <a:p>
            <a:pPr>
              <a:spcBef>
                <a:spcPct val="0"/>
              </a:spcBef>
            </a:pPr>
            <a:endParaRPr lang="en-GB" altLang="en-US" sz="2000" dirty="0">
              <a:solidFill>
                <a:srgbClr val="007D44"/>
              </a:solidFill>
              <a:latin typeface="Calibri" panose="020F0502020204030204" pitchFamily="34" charset="0"/>
              <a:cs typeface="Calibri" panose="020F0502020204030204" pitchFamily="34" charset="0"/>
            </a:endParaRPr>
          </a:p>
          <a:p>
            <a:pPr>
              <a:spcBef>
                <a:spcPct val="0"/>
              </a:spcBef>
            </a:pPr>
            <a:r>
              <a:rPr lang="en-GB" altLang="en-US" sz="2000" dirty="0">
                <a:solidFill>
                  <a:srgbClr val="007D44"/>
                </a:solidFill>
                <a:latin typeface="Calibri" panose="020F0502020204030204" pitchFamily="34" charset="0"/>
                <a:cs typeface="Calibri" panose="020F0502020204030204" pitchFamily="34" charset="0"/>
              </a:rPr>
              <a:t>Have you been encouraged to face a new challenge?</a:t>
            </a:r>
          </a:p>
          <a:p>
            <a:pPr>
              <a:spcBef>
                <a:spcPct val="0"/>
              </a:spcBef>
            </a:pPr>
            <a:endParaRPr lang="en-GB" altLang="en-US" sz="2000" dirty="0">
              <a:solidFill>
                <a:srgbClr val="007D44"/>
              </a:solidFill>
              <a:latin typeface="Calibri" panose="020F0502020204030204" pitchFamily="34" charset="0"/>
              <a:cs typeface="Calibri" panose="020F0502020204030204" pitchFamily="34" charset="0"/>
            </a:endParaRPr>
          </a:p>
          <a:p>
            <a:pPr>
              <a:spcBef>
                <a:spcPct val="0"/>
              </a:spcBef>
            </a:pPr>
            <a:r>
              <a:rPr lang="en-GB" altLang="en-US" sz="2000" dirty="0">
                <a:solidFill>
                  <a:srgbClr val="4A4A49"/>
                </a:solidFill>
                <a:latin typeface="Calibri" panose="020F0502020204030204" pitchFamily="34" charset="0"/>
                <a:cs typeface="Calibri" panose="020F0502020204030204" pitchFamily="34" charset="0"/>
              </a:rPr>
              <a:t>Have you based your poster on challenges that you</a:t>
            </a:r>
            <a:br>
              <a:rPr lang="en-GB" altLang="en-US" sz="2000" dirty="0">
                <a:solidFill>
                  <a:srgbClr val="4A4A49"/>
                </a:solidFill>
                <a:latin typeface="Calibri" panose="020F0502020204030204" pitchFamily="34" charset="0"/>
                <a:cs typeface="Calibri" panose="020F0502020204030204" pitchFamily="34" charset="0"/>
              </a:rPr>
            </a:br>
            <a:r>
              <a:rPr lang="en-GB" altLang="en-US" sz="2000" dirty="0">
                <a:solidFill>
                  <a:srgbClr val="4A4A49"/>
                </a:solidFill>
                <a:latin typeface="Calibri" panose="020F0502020204030204" pitchFamily="34" charset="0"/>
                <a:cs typeface="Calibri" panose="020F0502020204030204" pitchFamily="34" charset="0"/>
              </a:rPr>
              <a:t>have faced and overcome?</a:t>
            </a:r>
          </a:p>
        </p:txBody>
      </p:sp>
      <p:sp>
        <p:nvSpPr>
          <p:cNvPr id="10" name="TextBox 9">
            <a:extLst>
              <a:ext uri="{FF2B5EF4-FFF2-40B4-BE49-F238E27FC236}">
                <a16:creationId xmlns:a16="http://schemas.microsoft.com/office/drawing/2014/main" id="{E3D4FBDD-8D31-F241-8D9B-5A978845553A}"/>
              </a:ext>
            </a:extLst>
          </p:cNvPr>
          <p:cNvSpPr txBox="1"/>
          <p:nvPr/>
        </p:nvSpPr>
        <p:spPr>
          <a:xfrm>
            <a:off x="1065865" y="5149482"/>
            <a:ext cx="6480720" cy="461665"/>
          </a:xfrm>
          <a:prstGeom prst="rect">
            <a:avLst/>
          </a:prstGeom>
          <a:noFill/>
        </p:spPr>
        <p:txBody>
          <a:bodyPr wrap="square" rtlCol="0">
            <a:spAutoFit/>
          </a:bodyPr>
          <a:lstStyle/>
          <a:p>
            <a:r>
              <a:rPr lang="en-GB" altLang="en-US" sz="2400" b="1" dirty="0">
                <a:solidFill>
                  <a:srgbClr val="007D44"/>
                </a:solidFill>
                <a:latin typeface="Calibri" panose="020F0502020204030204" pitchFamily="34" charset="0"/>
                <a:cs typeface="Calibri" panose="020F0502020204030204" pitchFamily="34" charset="0"/>
              </a:rPr>
              <a:t>for learning about Children’s Hospice South West! </a:t>
            </a:r>
            <a:endParaRPr lang="en-US" sz="2400" dirty="0"/>
          </a:p>
        </p:txBody>
      </p:sp>
      <p:pic>
        <p:nvPicPr>
          <p:cNvPr id="12" name="Picture 11">
            <a:extLst>
              <a:ext uri="{FF2B5EF4-FFF2-40B4-BE49-F238E27FC236}">
                <a16:creationId xmlns:a16="http://schemas.microsoft.com/office/drawing/2014/main" id="{29D11808-ED20-4F41-A920-47CB7D3BDAC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319" y="1731930"/>
            <a:ext cx="312895" cy="329224"/>
          </a:xfrm>
          <a:prstGeom prst="rect">
            <a:avLst/>
          </a:prstGeom>
        </p:spPr>
      </p:pic>
      <p:pic>
        <p:nvPicPr>
          <p:cNvPr id="14" name="Picture 13">
            <a:extLst>
              <a:ext uri="{FF2B5EF4-FFF2-40B4-BE49-F238E27FC236}">
                <a16:creationId xmlns:a16="http://schemas.microsoft.com/office/drawing/2014/main" id="{A566D3AC-EC16-794F-9BC6-3998FAA3800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67744" y="4346692"/>
            <a:ext cx="4076963" cy="872134"/>
          </a:xfrm>
          <a:prstGeom prst="rect">
            <a:avLst/>
          </a:prstGeom>
        </p:spPr>
      </p:pic>
      <p:pic>
        <p:nvPicPr>
          <p:cNvPr id="16" name="Picture 15">
            <a:extLst>
              <a:ext uri="{FF2B5EF4-FFF2-40B4-BE49-F238E27FC236}">
                <a16:creationId xmlns:a16="http://schemas.microsoft.com/office/drawing/2014/main" id="{5F6A282C-2B8A-2E46-BBE8-265F72E500D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319" y="2340959"/>
            <a:ext cx="312895" cy="329224"/>
          </a:xfrm>
          <a:prstGeom prst="rect">
            <a:avLst/>
          </a:prstGeom>
        </p:spPr>
      </p:pic>
      <p:pic>
        <p:nvPicPr>
          <p:cNvPr id="17" name="Picture 16">
            <a:extLst>
              <a:ext uri="{FF2B5EF4-FFF2-40B4-BE49-F238E27FC236}">
                <a16:creationId xmlns:a16="http://schemas.microsoft.com/office/drawing/2014/main" id="{6CE9A3FC-A46C-D64A-921C-2A0954EEB40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319" y="2963578"/>
            <a:ext cx="312895" cy="329224"/>
          </a:xfrm>
          <a:prstGeom prst="rect">
            <a:avLst/>
          </a:prstGeom>
        </p:spPr>
      </p:pic>
      <p:pic>
        <p:nvPicPr>
          <p:cNvPr id="18" name="Picture 17">
            <a:extLst>
              <a:ext uri="{FF2B5EF4-FFF2-40B4-BE49-F238E27FC236}">
                <a16:creationId xmlns:a16="http://schemas.microsoft.com/office/drawing/2014/main" id="{F65143FB-5C24-D049-A03B-495C606F48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7635" y="206258"/>
            <a:ext cx="605143" cy="1110355"/>
          </a:xfrm>
          <a:prstGeom prst="rect">
            <a:avLst/>
          </a:prstGeom>
        </p:spPr>
      </p:pic>
    </p:spTree>
    <p:extLst>
      <p:ext uri="{BB962C8B-B14F-4D97-AF65-F5344CB8AC3E}">
        <p14:creationId xmlns:p14="http://schemas.microsoft.com/office/powerpoint/2010/main" val="2749023218"/>
      </p:ext>
    </p:extLst>
  </p:cSld>
  <p:clrMapOvr>
    <a:masterClrMapping/>
  </p:clrMapOvr>
</p:sld>
</file>

<file path=ppt/theme/theme1.xml><?xml version="1.0" encoding="utf-8"?>
<a:theme xmlns:a="http://schemas.openxmlformats.org/drawingml/2006/main" name="Office Theme">
  <a:themeElements>
    <a:clrScheme name="CHSW colours">
      <a:dk1>
        <a:srgbClr val="C4D558"/>
      </a:dk1>
      <a:lt1>
        <a:srgbClr val="007D44"/>
      </a:lt1>
      <a:dk2>
        <a:srgbClr val="D70079"/>
      </a:dk2>
      <a:lt2>
        <a:srgbClr val="0071BA"/>
      </a:lt2>
      <a:accent1>
        <a:srgbClr val="FFDE00"/>
      </a:accent1>
      <a:accent2>
        <a:srgbClr val="674796"/>
      </a:accent2>
      <a:accent3>
        <a:srgbClr val="D74014"/>
      </a:accent3>
      <a:accent4>
        <a:srgbClr val="4A4A49"/>
      </a:accent4>
      <a:accent5>
        <a:srgbClr val="007D44"/>
      </a:accent5>
      <a:accent6>
        <a:srgbClr val="C4D558"/>
      </a:accent6>
      <a:hlink>
        <a:srgbClr val="0071BA"/>
      </a:hlink>
      <a:folHlink>
        <a:srgbClr val="0071B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878399B1-AB35-0941-9049-EA6AAF60EBD7}" vid="{1B00E439-B2CA-FA4F-AE3F-DE37606F5311}"/>
    </a:ext>
  </a:extLst>
</a:theme>
</file>

<file path=ppt/theme/theme2.xml><?xml version="1.0" encoding="utf-8"?>
<a:theme xmlns:a="http://schemas.openxmlformats.org/drawingml/2006/main" name="Office Theme">
  <a:themeElements>
    <a:clrScheme name="CHSW">
      <a:dk1>
        <a:sysClr val="windowText" lastClr="000000"/>
      </a:dk1>
      <a:lt1>
        <a:sysClr val="window" lastClr="FFFFFF"/>
      </a:lt1>
      <a:dk2>
        <a:srgbClr val="00874B"/>
      </a:dk2>
      <a:lt2>
        <a:srgbClr val="EEECE1"/>
      </a:lt2>
      <a:accent1>
        <a:srgbClr val="EC6608"/>
      </a:accent1>
      <a:accent2>
        <a:srgbClr val="00A7E7"/>
      </a:accent2>
      <a:accent3>
        <a:srgbClr val="BDD243"/>
      </a:accent3>
      <a:accent4>
        <a:srgbClr val="75529D"/>
      </a:accent4>
      <a:accent5>
        <a:srgbClr val="E8318A"/>
      </a:accent5>
      <a:accent6>
        <a:srgbClr val="EC6608"/>
      </a:accent6>
      <a:hlink>
        <a:srgbClr val="00A7E7"/>
      </a:hlink>
      <a:folHlink>
        <a:srgbClr val="00A7E7"/>
      </a:folHlink>
    </a:clrScheme>
    <a:fontScheme name="Custom 1">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SW">
      <a:dk1>
        <a:sysClr val="windowText" lastClr="000000"/>
      </a:dk1>
      <a:lt1>
        <a:sysClr val="window" lastClr="FFFFFF"/>
      </a:lt1>
      <a:dk2>
        <a:srgbClr val="00874B"/>
      </a:dk2>
      <a:lt2>
        <a:srgbClr val="EEECE1"/>
      </a:lt2>
      <a:accent1>
        <a:srgbClr val="EC6608"/>
      </a:accent1>
      <a:accent2>
        <a:srgbClr val="00A7E7"/>
      </a:accent2>
      <a:accent3>
        <a:srgbClr val="BDD243"/>
      </a:accent3>
      <a:accent4>
        <a:srgbClr val="75529D"/>
      </a:accent4>
      <a:accent5>
        <a:srgbClr val="E8318A"/>
      </a:accent5>
      <a:accent6>
        <a:srgbClr val="EC6608"/>
      </a:accent6>
      <a:hlink>
        <a:srgbClr val="00A7E7"/>
      </a:hlink>
      <a:folHlink>
        <a:srgbClr val="00A7E7"/>
      </a:folHlink>
    </a:clrScheme>
    <a:fontScheme name="Custom 1">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A14ECF22BE54F46A4482E762AB1563F" ma:contentTypeVersion="1" ma:contentTypeDescription="Create a new document." ma:contentTypeScope="" ma:versionID="e5d92adecef43fdda85c6d0772616f5b">
  <xsd:schema xmlns:xsd="http://www.w3.org/2001/XMLSchema" xmlns:p="http://schemas.microsoft.com/office/2006/metadata/properties" xmlns:ns1="1f281211-b89e-4257-9159-a1ac92d88320" targetNamespace="http://schemas.microsoft.com/office/2006/metadata/properties" ma:root="true" ma:fieldsID="04d105837ac73888784a80bc844bd46a" ns1:_="">
    <xsd:import namespace="1f281211-b89e-4257-9159-a1ac92d88320"/>
    <xsd:element name="properties">
      <xsd:complexType>
        <xsd:sequence>
          <xsd:element name="documentManagement">
            <xsd:complexType>
              <xsd:all>
                <xsd:element ref="ns1:Department"/>
              </xsd:all>
            </xsd:complexType>
          </xsd:element>
        </xsd:sequence>
      </xsd:complexType>
    </xsd:element>
  </xsd:schema>
  <xsd:schema xmlns:xsd="http://www.w3.org/2001/XMLSchema" xmlns:dms="http://schemas.microsoft.com/office/2006/documentManagement/types" targetNamespace="1f281211-b89e-4257-9159-a1ac92d88320" elementFormDefault="qualified">
    <xsd:import namespace="http://schemas.microsoft.com/office/2006/documentManagement/types"/>
    <xsd:element name="Department" ma:index="0" ma:displayName="Department" ma:default="CHSW" ma:format="Dropdown" ma:internalName="Department">
      <xsd:simpleType>
        <xsd:restriction base="dms:Choice">
          <xsd:enumeration value="CHSW"/>
          <xsd:enumeration value="Community"/>
          <xsd:enumeration value="Corporate"/>
          <xsd:enumeration value="Events"/>
          <xsd:enumeration value="Legacy"/>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ma:readOnly="true"/>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Department xmlns="1f281211-b89e-4257-9159-a1ac92d88320">CHSW</Department>
  </documentManagement>
</p:properties>
</file>

<file path=customXml/itemProps1.xml><?xml version="1.0" encoding="utf-8"?>
<ds:datastoreItem xmlns:ds="http://schemas.openxmlformats.org/officeDocument/2006/customXml" ds:itemID="{04B5AF34-C21D-4DC7-96DE-89937EDF7A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281211-b89e-4257-9159-a1ac92d88320"/>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E0887FF0-44A2-4B09-A3A9-D6CCD77372B7}">
  <ds:schemaRefs>
    <ds:schemaRef ds:uri="http://schemas.microsoft.com/sharepoint/v3/contenttype/forms"/>
  </ds:schemaRefs>
</ds:datastoreItem>
</file>

<file path=customXml/itemProps3.xml><?xml version="1.0" encoding="utf-8"?>
<ds:datastoreItem xmlns:ds="http://schemas.openxmlformats.org/officeDocument/2006/customXml" ds:itemID="{AE436028-CAB4-44E5-9120-536AE9C598D4}">
  <ds:schemaRefs>
    <ds:schemaRef ds:uri="1f281211-b89e-4257-9159-a1ac92d88320"/>
    <ds:schemaRef ds:uri="http://purl.org/dc/dcmitype/"/>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151</TotalTime>
  <Words>170</Words>
  <Application>Microsoft Office PowerPoint</Application>
  <PresentationFormat>On-screen Show (4:3)</PresentationFormat>
  <Paragraphs>37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Gill Sans</vt:lpstr>
      <vt:lpstr>Gill Sans MT</vt:lpstr>
      <vt:lpstr>Office Theme</vt:lpstr>
      <vt:lpstr>Desert Island Supplies… How would you survive?</vt:lpstr>
      <vt:lpstr>An introduction to Children’s Hospice South West (CHSW) </vt:lpstr>
      <vt:lpstr>   ur Hospices</vt:lpstr>
      <vt:lpstr>Understanding  the connections </vt:lpstr>
      <vt:lpstr>Activity </vt:lpstr>
      <vt:lpstr>Let’s look at each other’s posters!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Designer</dc:creator>
  <cp:lastModifiedBy>Neville Pope</cp:lastModifiedBy>
  <cp:revision>13</cp:revision>
  <dcterms:created xsi:type="dcterms:W3CDTF">2019-04-12T10:29:54Z</dcterms:created>
  <dcterms:modified xsi:type="dcterms:W3CDTF">2019-04-12T13:07:17Z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0x0101004A14ECF22BE54F46A4482E762AB1563F</vt:lpwstr>
  </property>
</Properties>
</file>